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667941-8BEA-4CDA-B89E-5459C102F379}">
  <a:tblStyle styleId="{43667941-8BEA-4CDA-B89E-5459C102F3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5ce189f7d_0_5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ibnu</a:t>
            </a:r>
            <a:endParaRPr/>
          </a:p>
        </p:txBody>
      </p:sp>
      <p:sp>
        <p:nvSpPr>
          <p:cNvPr id="98" name="Google Shape;98;g245ce189f7d_0_52:notes"/>
          <p:cNvSpPr/>
          <p:nvPr>
            <p:ph idx="2" type="sldImg"/>
          </p:nvPr>
        </p:nvSpPr>
        <p:spPr>
          <a:xfrm>
            <a:off x="416201" y="1143186"/>
            <a:ext cx="60255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5ce189f7d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5ce189f7d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erland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5ce189f7d_0_50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45ce189f7d_0_505:notes"/>
          <p:cNvSpPr/>
          <p:nvPr>
            <p:ph idx="2" type="sldImg"/>
          </p:nvPr>
        </p:nvSpPr>
        <p:spPr>
          <a:xfrm>
            <a:off x="416201" y="1143186"/>
            <a:ext cx="60255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6297b6d3b_2_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46297b6d3b_2_1:notes"/>
          <p:cNvSpPr/>
          <p:nvPr>
            <p:ph idx="2" type="sldImg"/>
          </p:nvPr>
        </p:nvSpPr>
        <p:spPr>
          <a:xfrm>
            <a:off x="416201" y="1143186"/>
            <a:ext cx="60255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5ce189f7d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5ce189f7d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657e7c88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657e7c88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657e7c88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657e7c88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657e7c88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657e7c88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657e7c88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657e7c88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657e7c88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657e7c88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657e7c88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4657e7c88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5ce189f7d_0_104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ibnu</a:t>
            </a:r>
            <a:endParaRPr/>
          </a:p>
        </p:txBody>
      </p:sp>
      <p:sp>
        <p:nvSpPr>
          <p:cNvPr id="104" name="Google Shape;104;g245ce189f7d_0_104:notes"/>
          <p:cNvSpPr/>
          <p:nvPr>
            <p:ph idx="2" type="sldImg"/>
          </p:nvPr>
        </p:nvSpPr>
        <p:spPr>
          <a:xfrm>
            <a:off x="416201" y="1143186"/>
            <a:ext cx="60255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657e7c88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657e7c88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657e7c88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657e7c88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657e7c88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657e7c88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657e7c88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4657e7c88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657e7c88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4657e7c88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657e7c88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657e7c88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657e7c88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657e7c88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5ce189f7d_0_15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Ibnu </a:t>
            </a:r>
            <a:endParaRPr/>
          </a:p>
        </p:txBody>
      </p:sp>
      <p:sp>
        <p:nvSpPr>
          <p:cNvPr id="110" name="Google Shape;110;g245ce189f7d_0_155:notes"/>
          <p:cNvSpPr/>
          <p:nvPr>
            <p:ph idx="2" type="sldImg"/>
          </p:nvPr>
        </p:nvSpPr>
        <p:spPr>
          <a:xfrm>
            <a:off x="416201" y="1143186"/>
            <a:ext cx="60255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5ce189f7d_0_217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data are linked to the campaign response, which is our objective variable, to generate the business outcomes such as conversion rate or sales. Also, it’s a relevant metric to evaluate the effectiveness of the campaign. It provides the insight to customer behavior that can help to identify the area for optimization such as retargeting customer.</a:t>
            </a:r>
            <a:endParaRPr/>
          </a:p>
        </p:txBody>
      </p:sp>
      <p:sp>
        <p:nvSpPr>
          <p:cNvPr id="127" name="Google Shape;127;g245ce189f7d_0_217:notes"/>
          <p:cNvSpPr/>
          <p:nvPr>
            <p:ph idx="2" type="sldImg"/>
          </p:nvPr>
        </p:nvSpPr>
        <p:spPr>
          <a:xfrm>
            <a:off x="416201" y="1143186"/>
            <a:ext cx="60255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ce189f7d_0_268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Ibnu; </a:t>
            </a:r>
            <a:r>
              <a:rPr lang="en"/>
              <a:t>Persingkat kalimat ;  diagram saja, detail di bawah sudah appendix</a:t>
            </a:r>
            <a:endParaRPr/>
          </a:p>
        </p:txBody>
      </p:sp>
      <p:sp>
        <p:nvSpPr>
          <p:cNvPr id="136" name="Google Shape;136;g245ce189f7d_0_268:notes"/>
          <p:cNvSpPr/>
          <p:nvPr>
            <p:ph idx="2" type="sldImg"/>
          </p:nvPr>
        </p:nvSpPr>
        <p:spPr>
          <a:xfrm>
            <a:off x="416201" y="1143186"/>
            <a:ext cx="60255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5ce189f7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5ce189f7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5ce189f7d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5ce189f7d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Indra: 1menit 48 detik; 1 menit 39 detik , 1 menit 30 detik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5ce189f7d_0_426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Shalma; menjelaskan tiga    buah branch   dan memutuska untuk fokus ke segmen 1 saja karena semuanya no response</a:t>
            </a:r>
            <a:endParaRPr/>
          </a:p>
        </p:txBody>
      </p:sp>
      <p:sp>
        <p:nvSpPr>
          <p:cNvPr id="225" name="Google Shape;225;g245ce189f7d_0_426:notes"/>
          <p:cNvSpPr/>
          <p:nvPr>
            <p:ph idx="2" type="sldImg"/>
          </p:nvPr>
        </p:nvSpPr>
        <p:spPr>
          <a:xfrm>
            <a:off x="416201" y="1143186"/>
            <a:ext cx="60255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5ce189f7d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5ce189f7d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(saran tampilin yang paing menarik)Erland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showMasterSp="0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752600" y="1143000"/>
            <a:ext cx="56388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286000" y="25717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0" spcFirstLastPara="1" rIns="79125" wrap="square" tIns="39550">
            <a:noAutofit/>
          </a:bodyPr>
          <a:lstStyle>
            <a:lvl1pPr lvl="0" rtl="0" algn="ctr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lvl="2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lvl="3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lvl="4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lvl="5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lvl="6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lvl="7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lvl="8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cxnSp>
        <p:nvCxnSpPr>
          <p:cNvPr id="60" name="Google Shape;60;p14"/>
          <p:cNvCxnSpPr/>
          <p:nvPr/>
        </p:nvCxnSpPr>
        <p:spPr>
          <a:xfrm>
            <a:off x="0" y="2286000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D2B8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4"/>
          <p:cNvSpPr/>
          <p:nvPr/>
        </p:nvSpPr>
        <p:spPr>
          <a:xfrm flipH="1" rot="10800000">
            <a:off x="1752600" y="2285982"/>
            <a:ext cx="5638800" cy="40500"/>
          </a:xfrm>
          <a:prstGeom prst="rect">
            <a:avLst/>
          </a:prstGeom>
          <a:solidFill>
            <a:srgbClr val="0D2B88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2">
  <p:cSld name="1_Contents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1" y="17621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0" y="0"/>
            <a:ext cx="27693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57199" y="656035"/>
            <a:ext cx="8222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5pPr>
            <a:lvl6pPr indent="-2286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6pPr>
            <a:lvl7pPr indent="-2286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7pPr>
            <a:lvl8pPr indent="-2286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8pPr>
            <a:lvl9pPr indent="-2286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1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457201" y="17621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57200" y="656036"/>
            <a:ext cx="82218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1pPr>
            <a:lvl2pPr indent="-33020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2">
  <p:cSld name="Contents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457200" y="1143000"/>
            <a:ext cx="82218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1pPr>
            <a:lvl2pPr indent="-33020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57201" y="17621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57199" y="656035"/>
            <a:ext cx="8222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/>
            </a:lvl1pPr>
            <a:lvl2pPr indent="-228600" lvl="1" marL="91440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5pPr>
            <a:lvl6pPr indent="-2286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6pPr>
            <a:lvl7pPr indent="-2286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7pPr>
            <a:lvl8pPr indent="-2286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8pPr>
            <a:lvl9pPr indent="-2286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3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457201" y="17621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457200" y="656036"/>
            <a:ext cx="40338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indent="-3302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6pPr>
            <a:lvl7pPr indent="-3302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7pPr>
            <a:lvl8pPr indent="-3302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8pPr>
            <a:lvl9pPr indent="-3302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643439" y="656036"/>
            <a:ext cx="40353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indent="-3302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6pPr>
            <a:lvl7pPr indent="-3302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7pPr>
            <a:lvl8pPr indent="-3302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8pPr>
            <a:lvl9pPr indent="-3302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4">
  <p:cSld name="Contents4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457201" y="17621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457200" y="1139428"/>
            <a:ext cx="40401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indent="-3175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4pPr>
            <a:lvl5pPr indent="-3175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6pPr>
            <a:lvl7pPr indent="-3175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7pPr>
            <a:lvl8pPr indent="-3175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8pPr>
            <a:lvl9pPr indent="-3175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4631170" y="1139428"/>
            <a:ext cx="40419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175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6pPr>
            <a:lvl7pPr indent="-3175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7pPr>
            <a:lvl8pPr indent="-3175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8pPr>
            <a:lvl9pPr indent="-3175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9pPr>
          </a:lstStyle>
          <a:p/>
        </p:txBody>
      </p:sp>
      <p:sp>
        <p:nvSpPr>
          <p:cNvPr id="81" name="Google Shape;81;p19"/>
          <p:cNvSpPr txBox="1"/>
          <p:nvPr>
            <p:ph idx="3" type="body"/>
          </p:nvPr>
        </p:nvSpPr>
        <p:spPr>
          <a:xfrm>
            <a:off x="457200" y="659606"/>
            <a:ext cx="8222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/>
            </a:lvl1pPr>
            <a:lvl2pPr indent="-228600" lvl="1" marL="91440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5pPr>
            <a:lvl6pPr indent="-2286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6pPr>
            <a:lvl7pPr indent="-2286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7pPr>
            <a:lvl8pPr indent="-2286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8pPr>
            <a:lvl9pPr indent="-2286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5">
  <p:cSld name="Contents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57201" y="17621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457200" y="659606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/>
            </a:lvl1pPr>
            <a:lvl2pPr indent="-228600" lvl="1" marL="91440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5pPr>
            <a:lvl6pPr indent="-2286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6pPr>
            <a:lvl7pPr indent="-2286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7pPr>
            <a:lvl8pPr indent="-2286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8pPr>
            <a:lvl9pPr indent="-2286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9pPr>
          </a:lstStyle>
          <a:p/>
        </p:txBody>
      </p:sp>
      <p:sp>
        <p:nvSpPr>
          <p:cNvPr id="85" name="Google Shape;85;p20"/>
          <p:cNvSpPr txBox="1"/>
          <p:nvPr>
            <p:ph idx="2" type="body"/>
          </p:nvPr>
        </p:nvSpPr>
        <p:spPr>
          <a:xfrm>
            <a:off x="457200" y="1139428"/>
            <a:ext cx="40401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indent="-3175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4pPr>
            <a:lvl5pPr indent="-3175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6pPr>
            <a:lvl7pPr indent="-3175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7pPr>
            <a:lvl8pPr indent="-3175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8pPr>
            <a:lvl9pPr indent="-3175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9pPr>
          </a:lstStyle>
          <a:p/>
        </p:txBody>
      </p:sp>
      <p:sp>
        <p:nvSpPr>
          <p:cNvPr id="86" name="Google Shape;86;p20"/>
          <p:cNvSpPr txBox="1"/>
          <p:nvPr>
            <p:ph idx="3" type="body"/>
          </p:nvPr>
        </p:nvSpPr>
        <p:spPr>
          <a:xfrm>
            <a:off x="4631170" y="659606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/>
            </a:lvl1pPr>
            <a:lvl2pPr indent="-228600" lvl="1" marL="91440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5pPr>
            <a:lvl6pPr indent="-2286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6pPr>
            <a:lvl7pPr indent="-2286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7pPr>
            <a:lvl8pPr indent="-2286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8pPr>
            <a:lvl9pPr indent="-2286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9pPr>
          </a:lstStyle>
          <a:p/>
        </p:txBody>
      </p:sp>
      <p:sp>
        <p:nvSpPr>
          <p:cNvPr id="87" name="Google Shape;87;p20"/>
          <p:cNvSpPr txBox="1"/>
          <p:nvPr>
            <p:ph idx="4" type="body"/>
          </p:nvPr>
        </p:nvSpPr>
        <p:spPr>
          <a:xfrm>
            <a:off x="4631170" y="1139428"/>
            <a:ext cx="40419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1750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6pPr>
            <a:lvl7pPr indent="-31750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7pPr>
            <a:lvl8pPr indent="-31750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8pPr>
            <a:lvl9pPr indent="-317500" lvl="8" marL="4114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 showMasterSp="0">
  <p:cSld name="Headlin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21"/>
          <p:cNvCxnSpPr/>
          <p:nvPr/>
        </p:nvCxnSpPr>
        <p:spPr>
          <a:xfrm>
            <a:off x="0" y="2286000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D2B8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21"/>
          <p:cNvSpPr/>
          <p:nvPr/>
        </p:nvSpPr>
        <p:spPr>
          <a:xfrm flipH="1" rot="10800000">
            <a:off x="1752600" y="2285982"/>
            <a:ext cx="5638800" cy="40500"/>
          </a:xfrm>
          <a:prstGeom prst="rect">
            <a:avLst/>
          </a:prstGeom>
          <a:solidFill>
            <a:srgbClr val="0D2B88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1"/>
          <p:cNvSpPr txBox="1"/>
          <p:nvPr>
            <p:ph type="ctrTitle"/>
          </p:nvPr>
        </p:nvSpPr>
        <p:spPr>
          <a:xfrm>
            <a:off x="1752600" y="1143000"/>
            <a:ext cx="56388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2286000" y="25717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0" spcFirstLastPara="1" rIns="79125" wrap="square" tIns="39550">
            <a:noAutofit/>
          </a:bodyPr>
          <a:lstStyle>
            <a:lvl1pPr lvl="0" rtl="0" algn="ctr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lvl="2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lvl="3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lvl="4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lvl="5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lvl="6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lvl="7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lvl="8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57201" y="17621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Paper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1" y="17621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656036"/>
            <a:ext cx="82218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3673475" y="4964907"/>
            <a:ext cx="17985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0" y="508398"/>
            <a:ext cx="9144000" cy="40500"/>
          </a:xfrm>
          <a:prstGeom prst="rect">
            <a:avLst/>
          </a:prstGeom>
          <a:gradFill>
            <a:gsLst>
              <a:gs pos="0">
                <a:srgbClr val="3FA6CC"/>
              </a:gs>
              <a:gs pos="100000">
                <a:srgbClr val="0D2B88"/>
              </a:gs>
            </a:gsLst>
            <a:lin ang="0" scaled="0"/>
          </a:gra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534592"/>
            <a:ext cx="9144000" cy="53700"/>
          </a:xfrm>
          <a:prstGeom prst="rect">
            <a:avLst/>
          </a:prstGeom>
          <a:gradFill>
            <a:gsLst>
              <a:gs pos="0">
                <a:srgbClr val="0D2B88"/>
              </a:gs>
              <a:gs pos="100000">
                <a:srgbClr val="3FA6CC"/>
              </a:gs>
            </a:gsLst>
            <a:lin ang="0" scaled="0"/>
          </a:gra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68000" y="493560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pp.diagrams.net/?page-id=4fc8d65c-f3f6-feb3-4d1c-02f59d9f9886&amp;scale=auto#G1KU0McIudbAN68knk9vakEt-eDeDygwCh" TargetMode="External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28.jp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ctrTitle"/>
          </p:nvPr>
        </p:nvSpPr>
        <p:spPr>
          <a:xfrm>
            <a:off x="1752600" y="1040125"/>
            <a:ext cx="56388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BUSINESS ANALYTICS COURSE:</a:t>
            </a:r>
            <a:endParaRPr b="1" sz="2600"/>
          </a:p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FINAL PROJECT REPORT</a:t>
            </a:r>
            <a:endParaRPr b="1" sz="2600"/>
          </a:p>
        </p:txBody>
      </p:sp>
      <p:sp>
        <p:nvSpPr>
          <p:cNvPr id="101" name="Google Shape;101;p24"/>
          <p:cNvSpPr txBox="1"/>
          <p:nvPr>
            <p:ph idx="1" type="subTitle"/>
          </p:nvPr>
        </p:nvSpPr>
        <p:spPr>
          <a:xfrm>
            <a:off x="2363150" y="2520325"/>
            <a:ext cx="45720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0" spcFirstLastPara="1" rIns="79125" wrap="square" tIns="39550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r>
              <a:rPr b="1" lang="en" sz="2000">
                <a:solidFill>
                  <a:srgbClr val="595959"/>
                </a:solidFill>
              </a:rPr>
              <a:t>Group B:</a:t>
            </a:r>
            <a:r>
              <a:rPr b="1" lang="en" sz="1900">
                <a:solidFill>
                  <a:srgbClr val="595959"/>
                </a:solidFill>
              </a:rPr>
              <a:t> </a:t>
            </a:r>
            <a:endParaRPr b="1" sz="19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61616"/>
                </a:solidFill>
              </a:rPr>
              <a:t>Ibnu Sulaiman </a:t>
            </a:r>
            <a:endParaRPr sz="1800">
              <a:solidFill>
                <a:srgbClr val="16161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61616"/>
                </a:solidFill>
              </a:rPr>
              <a:t>Erlanda Maulidia Sultana G.W</a:t>
            </a:r>
            <a:endParaRPr sz="1800">
              <a:solidFill>
                <a:srgbClr val="16161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61616"/>
                </a:solidFill>
              </a:rPr>
              <a:t>Indrayoga Putra</a:t>
            </a:r>
            <a:endParaRPr sz="1800">
              <a:solidFill>
                <a:srgbClr val="16161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61616"/>
                </a:solidFill>
              </a:rPr>
              <a:t>Andoni Fikri Oktaviano</a:t>
            </a:r>
            <a:endParaRPr sz="1800">
              <a:solidFill>
                <a:srgbClr val="16161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61616"/>
                </a:solidFill>
              </a:rPr>
              <a:t>Shalma Rizqi Kirana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457201" y="119063"/>
            <a:ext cx="7967700" cy="30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Summary (Proposed Solution For Selected Segment)</a:t>
            </a:r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457200" y="655974"/>
            <a:ext cx="8222400" cy="4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the three segments, we propose to prioritize segment 1 ("Teenage Girl”) as our main focus </a:t>
            </a:r>
            <a:r>
              <a:rPr b="1" lang="en" sz="1200"/>
              <a:t>with the following possible solutions: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989400" y="1216725"/>
            <a:ext cx="7158000" cy="2838450"/>
            <a:chOff x="1257300" y="1199575"/>
            <a:chExt cx="7158000" cy="2838450"/>
          </a:xfrm>
        </p:grpSpPr>
        <p:sp>
          <p:nvSpPr>
            <p:cNvPr id="263" name="Google Shape;263;p33"/>
            <p:cNvSpPr/>
            <p:nvPr/>
          </p:nvSpPr>
          <p:spPr>
            <a:xfrm>
              <a:off x="1257300" y="1199575"/>
              <a:ext cx="7158000" cy="5907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/>
              </a:pPr>
              <a:r>
                <a:rPr lang="en" sz="1200">
                  <a:solidFill>
                    <a:schemeClr val="dk1"/>
                  </a:solidFill>
                </a:rPr>
                <a:t>Change product into </a:t>
              </a:r>
              <a:r>
                <a:rPr b="1" lang="en" sz="1200">
                  <a:solidFill>
                    <a:schemeClr val="dk1"/>
                  </a:solidFill>
                </a:rPr>
                <a:t>trending/hype fashion &amp; beauty products</a:t>
              </a:r>
              <a:endParaRPr b="1"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1257300" y="1962675"/>
              <a:ext cx="7158000" cy="590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 startAt="2"/>
              </a:pPr>
              <a:r>
                <a:rPr lang="en" sz="1200">
                  <a:solidFill>
                    <a:schemeClr val="dk1"/>
                  </a:solidFill>
                </a:rPr>
                <a:t>Change to </a:t>
              </a:r>
              <a:r>
                <a:rPr b="1" lang="en" sz="1200">
                  <a:solidFill>
                    <a:schemeClr val="dk1"/>
                  </a:solidFill>
                </a:rPr>
                <a:t>affordable price and express discount benefits</a:t>
              </a:r>
              <a:endParaRPr b="1"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1257300" y="2725775"/>
              <a:ext cx="7158000" cy="5907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 startAt="3"/>
              </a:pPr>
              <a:r>
                <a:rPr lang="en" sz="1200">
                  <a:solidFill>
                    <a:schemeClr val="dk1"/>
                  </a:solidFill>
                </a:rPr>
                <a:t>Promote through </a:t>
              </a:r>
              <a:r>
                <a:rPr b="1" lang="en" sz="1200">
                  <a:solidFill>
                    <a:schemeClr val="dk1"/>
                  </a:solidFill>
                </a:rPr>
                <a:t>social media marketing</a:t>
              </a:r>
              <a:r>
                <a:rPr lang="en" sz="1200">
                  <a:solidFill>
                    <a:schemeClr val="dk1"/>
                  </a:solidFill>
                </a:rPr>
                <a:t> (Instagram and TikTok) and </a:t>
              </a:r>
              <a:r>
                <a:rPr b="1" lang="en" sz="1200">
                  <a:solidFill>
                    <a:schemeClr val="dk1"/>
                  </a:solidFill>
                </a:rPr>
                <a:t>influencer marketing</a:t>
              </a:r>
              <a:endParaRPr b="1"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1257300" y="3447325"/>
              <a:ext cx="7158000" cy="5907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 startAt="4"/>
              </a:pPr>
              <a:r>
                <a:rPr lang="en" sz="1200">
                  <a:solidFill>
                    <a:schemeClr val="dk1"/>
                  </a:solidFill>
                </a:rPr>
                <a:t>Innovate with </a:t>
              </a:r>
              <a:r>
                <a:rPr b="1" lang="en" sz="1200">
                  <a:solidFill>
                    <a:schemeClr val="dk1"/>
                  </a:solidFill>
                </a:rPr>
                <a:t>natural ingredients for beauty-related product </a:t>
              </a:r>
              <a:r>
                <a:rPr lang="en" sz="1200">
                  <a:solidFill>
                    <a:schemeClr val="dk1"/>
                  </a:solidFill>
                </a:rPr>
                <a:t>(soy milk, green tea, etc) </a:t>
              </a:r>
              <a:endParaRPr b="1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ctrTitle"/>
          </p:nvPr>
        </p:nvSpPr>
        <p:spPr>
          <a:xfrm>
            <a:off x="1752600" y="1040125"/>
            <a:ext cx="56388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End</a:t>
            </a:r>
            <a:endParaRPr sz="2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ctrTitle"/>
          </p:nvPr>
        </p:nvSpPr>
        <p:spPr>
          <a:xfrm>
            <a:off x="1752600" y="1040125"/>
            <a:ext cx="56388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Appendix</a:t>
            </a:r>
            <a:endParaRPr sz="2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/>
          <p:nvPr/>
        </p:nvSpPr>
        <p:spPr>
          <a:xfrm>
            <a:off x="1270054" y="987603"/>
            <a:ext cx="970500" cy="46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3FA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6547413" y="987605"/>
            <a:ext cx="1020300" cy="46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3FA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6577529" y="1082208"/>
            <a:ext cx="983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rgbClr val="D9E5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Multivariate</a:t>
            </a:r>
            <a:b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6495078" y="880225"/>
            <a:ext cx="1125000" cy="162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3FA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Exec.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1249234" y="703287"/>
            <a:ext cx="7383000" cy="72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7546" y="911403"/>
            <a:ext cx="1068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Step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161199" y="2124548"/>
            <a:ext cx="921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1249234" y="1641249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187360" y="3390833"/>
            <a:ext cx="868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3377881" y="1641249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7635174" y="1641249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6"/>
          <p:cNvSpPr/>
          <p:nvPr/>
        </p:nvSpPr>
        <p:spPr>
          <a:xfrm>
            <a:off x="1249234" y="2937482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6"/>
          <p:cNvSpPr/>
          <p:nvPr/>
        </p:nvSpPr>
        <p:spPr>
          <a:xfrm>
            <a:off x="3377881" y="2937482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7635174" y="2937482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1285880" y="888071"/>
            <a:ext cx="970500" cy="162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3FA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/>
          <p:nvPr/>
        </p:nvSpPr>
        <p:spPr>
          <a:xfrm>
            <a:off x="1285880" y="1075967"/>
            <a:ext cx="923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rgbClr val="D9E5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b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Confirmation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7611738" y="999643"/>
            <a:ext cx="1013700" cy="46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3FA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6"/>
          <p:cNvSpPr/>
          <p:nvPr/>
        </p:nvSpPr>
        <p:spPr>
          <a:xfrm>
            <a:off x="7641852" y="1082208"/>
            <a:ext cx="983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rgbClr val="D9E5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b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Consideration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7695952" y="892264"/>
            <a:ext cx="845400" cy="162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3FA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Eva.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6"/>
          <p:cNvSpPr/>
          <p:nvPr/>
        </p:nvSpPr>
        <p:spPr>
          <a:xfrm>
            <a:off x="4442204" y="1641249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/>
        </p:nvSpPr>
        <p:spPr>
          <a:xfrm>
            <a:off x="4442204" y="2937482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6"/>
          <p:cNvSpPr/>
          <p:nvPr/>
        </p:nvSpPr>
        <p:spPr>
          <a:xfrm>
            <a:off x="5506528" y="1641249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5506528" y="2937482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6570851" y="1641249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6"/>
          <p:cNvSpPr/>
          <p:nvPr/>
        </p:nvSpPr>
        <p:spPr>
          <a:xfrm>
            <a:off x="1155505" y="1577496"/>
            <a:ext cx="7572900" cy="2689500"/>
          </a:xfrm>
          <a:prstGeom prst="rect">
            <a:avLst/>
          </a:prstGeom>
          <a:noFill/>
          <a:ln cap="flat" cmpd="sng" w="349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6"/>
          <p:cNvSpPr/>
          <p:nvPr/>
        </p:nvSpPr>
        <p:spPr>
          <a:xfrm>
            <a:off x="2293724" y="996100"/>
            <a:ext cx="4199700" cy="46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3FA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6"/>
          <p:cNvSpPr/>
          <p:nvPr/>
        </p:nvSpPr>
        <p:spPr>
          <a:xfrm>
            <a:off x="5522153" y="1082208"/>
            <a:ext cx="965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rgbClr val="D9E5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b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6"/>
          <p:cNvSpPr/>
          <p:nvPr/>
        </p:nvSpPr>
        <p:spPr>
          <a:xfrm>
            <a:off x="3393506" y="1082208"/>
            <a:ext cx="965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rgbClr val="D9E5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Bivariate</a:t>
            </a:r>
            <a:b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6"/>
          <p:cNvSpPr/>
          <p:nvPr/>
        </p:nvSpPr>
        <p:spPr>
          <a:xfrm>
            <a:off x="4457829" y="1082208"/>
            <a:ext cx="965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rgbClr val="D9E5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b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6"/>
          <p:cNvSpPr/>
          <p:nvPr/>
        </p:nvSpPr>
        <p:spPr>
          <a:xfrm>
            <a:off x="2350204" y="1082208"/>
            <a:ext cx="923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rgbClr val="D9E5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Univariate</a:t>
            </a:r>
            <a:b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6"/>
          <p:cNvSpPr/>
          <p:nvPr/>
        </p:nvSpPr>
        <p:spPr>
          <a:xfrm>
            <a:off x="3252168" y="896568"/>
            <a:ext cx="2268000" cy="162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3FA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Study and Variable Selection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6"/>
          <p:cNvSpPr/>
          <p:nvPr/>
        </p:nvSpPr>
        <p:spPr>
          <a:xfrm>
            <a:off x="2320235" y="1641249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57150" marR="81556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Calculate the basic statistic for each variable and examine the distribution.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2313575" y="2937425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57150" spcFirstLastPara="1" rIns="0" wrap="square" tIns="0">
            <a:noAutofit/>
          </a:bodyPr>
          <a:lstStyle/>
          <a:p>
            <a:pPr indent="-120650" lvl="0" marL="1143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Missing value ratio</a:t>
            </a:r>
            <a:endParaRPr sz="1000"/>
          </a:p>
          <a:p>
            <a:pPr indent="-120650" lvl="0" marL="1143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Data distribution </a:t>
            </a:r>
            <a:endParaRPr sz="1000">
              <a:solidFill>
                <a:srgbClr val="000000"/>
              </a:solidFill>
            </a:endParaRPr>
          </a:p>
          <a:p>
            <a:pPr indent="-120650" lvl="0" marL="1143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Data Inconsistency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6577529" y="2937482"/>
            <a:ext cx="996900" cy="1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Decision Tree Visualization (Segment)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1208700" y="1964948"/>
            <a:ext cx="112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Understanding the data </a:t>
            </a:r>
            <a:endParaRPr sz="1000"/>
          </a:p>
        </p:txBody>
      </p:sp>
      <p:sp>
        <p:nvSpPr>
          <p:cNvPr id="316" name="Google Shape;316;p36"/>
          <p:cNvSpPr txBox="1"/>
          <p:nvPr/>
        </p:nvSpPr>
        <p:spPr>
          <a:xfrm>
            <a:off x="1236900" y="2990225"/>
            <a:ext cx="106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-120650" lvl="0" marL="57150" marR="10085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Data type </a:t>
            </a:r>
            <a:br>
              <a:rPr lang="en" sz="1000"/>
            </a:br>
            <a:r>
              <a:rPr lang="en" sz="1000"/>
              <a:t>of each column</a:t>
            </a:r>
            <a:endParaRPr sz="1000"/>
          </a:p>
          <a:p>
            <a:pPr indent="-120650" lvl="0" marL="57150" marR="10085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2. </a:t>
            </a:r>
            <a:r>
              <a:rPr lang="en" sz="1000"/>
              <a:t>Meaning of</a:t>
            </a:r>
            <a:br>
              <a:rPr lang="en" sz="1000"/>
            </a:br>
            <a:r>
              <a:rPr lang="en" sz="1000"/>
              <a:t>Each </a:t>
            </a:r>
            <a:br>
              <a:rPr lang="en" sz="1000"/>
            </a:br>
            <a:r>
              <a:rPr lang="en" sz="1000"/>
              <a:t>Column</a:t>
            </a:r>
            <a:endParaRPr sz="1000"/>
          </a:p>
        </p:txBody>
      </p:sp>
      <p:sp>
        <p:nvSpPr>
          <p:cNvPr id="317" name="Google Shape;317;p36"/>
          <p:cNvSpPr txBox="1"/>
          <p:nvPr/>
        </p:nvSpPr>
        <p:spPr>
          <a:xfrm>
            <a:off x="3369525" y="1746275"/>
            <a:ext cx="102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Find out correlation between each feature and target variable.</a:t>
            </a:r>
            <a:endParaRPr sz="1000"/>
          </a:p>
        </p:txBody>
      </p:sp>
      <p:sp>
        <p:nvSpPr>
          <p:cNvPr id="318" name="Google Shape;318;p36"/>
          <p:cNvSpPr txBox="1"/>
          <p:nvPr/>
        </p:nvSpPr>
        <p:spPr>
          <a:xfrm>
            <a:off x="3371713" y="2984300"/>
            <a:ext cx="106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-120650" lvl="0" marL="57150" marR="2273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Significant Feature</a:t>
            </a:r>
            <a:endParaRPr sz="1000"/>
          </a:p>
          <a:p>
            <a:pPr indent="-120650" lvl="0" marL="57150" marR="2273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Redundant Feature</a:t>
            </a:r>
            <a:endParaRPr sz="1000"/>
          </a:p>
        </p:txBody>
      </p:sp>
      <p:sp>
        <p:nvSpPr>
          <p:cNvPr id="319" name="Google Shape;319;p36"/>
          <p:cNvSpPr txBox="1"/>
          <p:nvPr/>
        </p:nvSpPr>
        <p:spPr>
          <a:xfrm>
            <a:off x="4430513" y="1816388"/>
            <a:ext cx="102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Handling all data to be processed for modelling.</a:t>
            </a:r>
            <a:endParaRPr sz="1000"/>
          </a:p>
        </p:txBody>
      </p:sp>
      <p:sp>
        <p:nvSpPr>
          <p:cNvPr id="320" name="Google Shape;320;p36"/>
          <p:cNvSpPr txBox="1"/>
          <p:nvPr/>
        </p:nvSpPr>
        <p:spPr>
          <a:xfrm>
            <a:off x="4409700" y="2986250"/>
            <a:ext cx="10686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-120650" lvl="0" marL="114300" marR="2273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Categorical to Numerical</a:t>
            </a:r>
            <a:endParaRPr sz="1000"/>
          </a:p>
          <a:p>
            <a:pPr indent="-120650" lvl="0" marL="114300" marR="2273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Fill the missing values</a:t>
            </a:r>
            <a:endParaRPr sz="1000"/>
          </a:p>
          <a:p>
            <a:pPr indent="-120650" lvl="0" marL="114300" marR="2273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Creating New Variable</a:t>
            </a:r>
            <a:endParaRPr sz="1000"/>
          </a:p>
        </p:txBody>
      </p:sp>
      <p:sp>
        <p:nvSpPr>
          <p:cNvPr id="321" name="Google Shape;321;p36"/>
          <p:cNvSpPr txBox="1"/>
          <p:nvPr/>
        </p:nvSpPr>
        <p:spPr>
          <a:xfrm>
            <a:off x="5500688" y="1677788"/>
            <a:ext cx="102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Choosing significant feature for Multivariate Analysis based on statistical test </a:t>
            </a:r>
            <a:endParaRPr sz="1000"/>
          </a:p>
        </p:txBody>
      </p:sp>
      <p:sp>
        <p:nvSpPr>
          <p:cNvPr id="322" name="Google Shape;322;p36"/>
          <p:cNvSpPr txBox="1"/>
          <p:nvPr/>
        </p:nvSpPr>
        <p:spPr>
          <a:xfrm>
            <a:off x="5517775" y="3103800"/>
            <a:ext cx="102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</a:t>
            </a:r>
            <a:endParaRPr sz="1000"/>
          </a:p>
        </p:txBody>
      </p:sp>
      <p:sp>
        <p:nvSpPr>
          <p:cNvPr id="323" name="Google Shape;323;p36"/>
          <p:cNvSpPr txBox="1"/>
          <p:nvPr/>
        </p:nvSpPr>
        <p:spPr>
          <a:xfrm>
            <a:off x="6551650" y="1954013"/>
            <a:ext cx="102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Fitting the data into Decision Tree Model</a:t>
            </a:r>
            <a:endParaRPr sz="1000"/>
          </a:p>
        </p:txBody>
      </p:sp>
      <p:sp>
        <p:nvSpPr>
          <p:cNvPr id="324" name="Google Shape;324;p36"/>
          <p:cNvSpPr txBox="1"/>
          <p:nvPr/>
        </p:nvSpPr>
        <p:spPr>
          <a:xfrm>
            <a:off x="7620150" y="1932375"/>
            <a:ext cx="102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4P Analysis and Gap Analysis</a:t>
            </a:r>
            <a:endParaRPr sz="1000"/>
          </a:p>
        </p:txBody>
      </p:sp>
      <p:sp>
        <p:nvSpPr>
          <p:cNvPr id="325" name="Google Shape;325;p36"/>
          <p:cNvSpPr txBox="1"/>
          <p:nvPr/>
        </p:nvSpPr>
        <p:spPr>
          <a:xfrm>
            <a:off x="7613900" y="3206975"/>
            <a:ext cx="102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Solution for Chosen Segment</a:t>
            </a:r>
            <a:endParaRPr sz="1000"/>
          </a:p>
        </p:txBody>
      </p:sp>
      <p:sp>
        <p:nvSpPr>
          <p:cNvPr id="326" name="Google Shape;326;p36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r>
              <a:rPr lang="en"/>
              <a:t> 1. Analysis Design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2. Segment 1 Biodata: “Teenage Girl”</a:t>
            </a:r>
            <a:endParaRPr/>
          </a:p>
        </p:txBody>
      </p:sp>
      <p:sp>
        <p:nvSpPr>
          <p:cNvPr id="332" name="Google Shape;332;p37"/>
          <p:cNvSpPr txBox="1"/>
          <p:nvPr/>
        </p:nvSpPr>
        <p:spPr>
          <a:xfrm>
            <a:off x="484725" y="1556350"/>
            <a:ext cx="1951800" cy="1079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Card grade: silver card or gold card  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Age: </a:t>
            </a:r>
            <a:r>
              <a:rPr b="1" lang="en" sz="1200">
                <a:solidFill>
                  <a:srgbClr val="595959"/>
                </a:solidFill>
              </a:rPr>
              <a:t>31 or less</a:t>
            </a:r>
            <a:endParaRPr b="1"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Unmarried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751189" y="1035850"/>
            <a:ext cx="1419000" cy="368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Analysis Result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3740547" y="1035850"/>
            <a:ext cx="1419000" cy="368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Persona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2567800" y="1843342"/>
            <a:ext cx="556200" cy="33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6" name="Google Shape;336;p37"/>
          <p:cNvSpPr txBox="1"/>
          <p:nvPr/>
        </p:nvSpPr>
        <p:spPr>
          <a:xfrm>
            <a:off x="3280450" y="1556350"/>
            <a:ext cx="2339400" cy="2622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Young Female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Ages 14-24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Students (</a:t>
            </a:r>
            <a:r>
              <a:rPr b="1" lang="en" sz="1200">
                <a:solidFill>
                  <a:srgbClr val="595959"/>
                </a:solidFill>
              </a:rPr>
              <a:t>High School to College Students</a:t>
            </a:r>
            <a:r>
              <a:rPr lang="en" sz="1200">
                <a:solidFill>
                  <a:srgbClr val="595959"/>
                </a:solidFill>
              </a:rPr>
              <a:t>)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Low average monthly utilization (</a:t>
            </a:r>
            <a:r>
              <a:rPr b="1" lang="en" sz="1200">
                <a:solidFill>
                  <a:srgbClr val="595959"/>
                </a:solidFill>
              </a:rPr>
              <a:t>Have no income except from their parents</a:t>
            </a:r>
            <a:r>
              <a:rPr lang="en" sz="1200">
                <a:solidFill>
                  <a:srgbClr val="595959"/>
                </a:solidFill>
              </a:rPr>
              <a:t>)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b="1" lang="en" sz="1200">
                <a:solidFill>
                  <a:srgbClr val="595959"/>
                </a:solidFill>
              </a:rPr>
              <a:t>Might be interested in trending/hype products with affordable price</a:t>
            </a:r>
            <a:endParaRPr b="1" sz="1200">
              <a:solidFill>
                <a:srgbClr val="595959"/>
              </a:solidFill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b="0" l="18031" r="30419" t="0"/>
          <a:stretch/>
        </p:blipFill>
        <p:spPr>
          <a:xfrm>
            <a:off x="5886450" y="803700"/>
            <a:ext cx="2620800" cy="353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3. </a:t>
            </a:r>
            <a:r>
              <a:rPr lang="en"/>
              <a:t>Market Research for Segment 1: “Teenage Girl” </a:t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963" y="1377138"/>
            <a:ext cx="3339026" cy="175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655" y="4175279"/>
            <a:ext cx="2151808" cy="65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63" y="3475300"/>
            <a:ext cx="4866048" cy="8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/>
        </p:nvSpPr>
        <p:spPr>
          <a:xfrm>
            <a:off x="457201" y="6143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FA6CC"/>
                </a:solidFill>
              </a:rPr>
              <a:t>Social Media</a:t>
            </a:r>
            <a:endParaRPr sz="1700">
              <a:solidFill>
                <a:srgbClr val="3FA6CC"/>
              </a:solidFill>
            </a:endParaRPr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7662" y="1040459"/>
            <a:ext cx="2736549" cy="300994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/>
          <p:nvPr/>
        </p:nvSpPr>
        <p:spPr>
          <a:xfrm>
            <a:off x="2663000" y="2727975"/>
            <a:ext cx="11664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6093850" y="2217000"/>
            <a:ext cx="10650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3642550" y="3886925"/>
            <a:ext cx="929400" cy="16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6017650" y="4613425"/>
            <a:ext cx="7431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4. Market Research for Segment 1: “Teenage Girl” </a:t>
            </a:r>
            <a:endParaRPr/>
          </a:p>
        </p:txBody>
      </p:sp>
      <p:sp>
        <p:nvSpPr>
          <p:cNvPr id="357" name="Google Shape;357;p39"/>
          <p:cNvSpPr txBox="1"/>
          <p:nvPr/>
        </p:nvSpPr>
        <p:spPr>
          <a:xfrm>
            <a:off x="457201" y="6143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FA6CC"/>
                </a:solidFill>
              </a:rPr>
              <a:t>Products</a:t>
            </a:r>
            <a:endParaRPr sz="1700">
              <a:solidFill>
                <a:srgbClr val="3FA6CC"/>
              </a:solidFill>
            </a:endParaRPr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25" y="1052525"/>
            <a:ext cx="2747901" cy="274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425" y="1648600"/>
            <a:ext cx="5292899" cy="11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4597825" y="1648600"/>
            <a:ext cx="3737400" cy="16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3451425" y="1817200"/>
            <a:ext cx="4883700" cy="16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9"/>
          <p:cNvSpPr/>
          <p:nvPr/>
        </p:nvSpPr>
        <p:spPr>
          <a:xfrm>
            <a:off x="3451425" y="1985800"/>
            <a:ext cx="481200" cy="16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6999" y="1128734"/>
            <a:ext cx="4419599" cy="45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8100" y="2832775"/>
            <a:ext cx="3737401" cy="16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 txBox="1"/>
          <p:nvPr/>
        </p:nvSpPr>
        <p:spPr>
          <a:xfrm>
            <a:off x="7670325" y="3112650"/>
            <a:ext cx="10740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5A6BD"/>
                </a:solidFill>
              </a:rPr>
              <a:t>Teen cosmetics trends on magazine</a:t>
            </a:r>
            <a:endParaRPr b="1">
              <a:solidFill>
                <a:srgbClr val="D5A6BD"/>
              </a:solidFill>
            </a:endParaRPr>
          </a:p>
        </p:txBody>
      </p:sp>
      <p:pic>
        <p:nvPicPr>
          <p:cNvPr id="366" name="Google Shape;36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700" y="3937343"/>
            <a:ext cx="3432020" cy="7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/>
          <p:nvPr/>
        </p:nvSpPr>
        <p:spPr>
          <a:xfrm>
            <a:off x="2653775" y="4251750"/>
            <a:ext cx="876900" cy="16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262700" y="4420350"/>
            <a:ext cx="3267900" cy="16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262700" y="4588950"/>
            <a:ext cx="2327700" cy="16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5. </a:t>
            </a:r>
            <a:r>
              <a:rPr lang="en"/>
              <a:t>Possible Solution for Segment 1: “Teenage Girl”</a:t>
            </a:r>
            <a:endParaRPr/>
          </a:p>
        </p:txBody>
      </p:sp>
      <p:graphicFrame>
        <p:nvGraphicFramePr>
          <p:cNvPr id="375" name="Google Shape;375;p40"/>
          <p:cNvGraphicFramePr/>
          <p:nvPr/>
        </p:nvGraphicFramePr>
        <p:xfrm>
          <a:off x="192613" y="65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{43667941-8BEA-4CDA-B89E-5459C102F379}</a:tableStyleId>
              </a:tblPr>
              <a:tblGrid>
                <a:gridCol w="1098825"/>
                <a:gridCol w="1236850"/>
                <a:gridCol w="1619600"/>
                <a:gridCol w="2055300"/>
                <a:gridCol w="2748175"/>
              </a:tblGrid>
              <a:tr h="65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Current Situatio</a:t>
                      </a:r>
                      <a:r>
                        <a:rPr b="1" lang="en" sz="1200"/>
                        <a:t>n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(As is)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Ideal Situation 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(To be)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Issue 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(Gap)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Solution 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(To do)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59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Price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Large discount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(Around 70%)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Reasonable price, Express Discount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Unaffordable price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Change to affordable price and express the discount (“buy one get one”)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8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Place (Target)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All customer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Teenage Girl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Female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Ages 14-24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2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Promotion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Direct Mail (DM)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Social Media (Instagram and TikTok)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Not for Teenage Girl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Collab with </a:t>
                      </a:r>
                      <a:r>
                        <a:rPr lang="en" sz="1200"/>
                        <a:t>young influencers 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Create an interesting and informative Social Media page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Share real customer testimonials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2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Product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Electric appliances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Trending</a:t>
                      </a:r>
                      <a:r>
                        <a:rPr lang="en" sz="1200"/>
                        <a:t> </a:t>
                      </a: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fashion &amp; beauty products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Prefer to use products </a:t>
                      </a:r>
                      <a:r>
                        <a:rPr lang="en" sz="1200"/>
                        <a:t>many people now used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Change the product to the trending/hype fashion &amp; beauty products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6. </a:t>
            </a:r>
            <a:r>
              <a:rPr lang="en"/>
              <a:t>Segment 2 Biodata : “Men Executive Leader”</a:t>
            </a:r>
            <a:endParaRPr/>
          </a:p>
        </p:txBody>
      </p:sp>
      <p:sp>
        <p:nvSpPr>
          <p:cNvPr id="381" name="Google Shape;381;p41"/>
          <p:cNvSpPr txBox="1"/>
          <p:nvPr/>
        </p:nvSpPr>
        <p:spPr>
          <a:xfrm>
            <a:off x="362700" y="1255099"/>
            <a:ext cx="2139300" cy="10338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Card grade: silver card or gold card  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Age: </a:t>
            </a:r>
            <a:r>
              <a:rPr b="1" lang="en" sz="1200">
                <a:solidFill>
                  <a:srgbClr val="595959"/>
                </a:solidFill>
              </a:rPr>
              <a:t>31 or more</a:t>
            </a:r>
            <a:endParaRPr b="1"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Unmarried</a:t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654728" y="722950"/>
            <a:ext cx="1555200" cy="376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Analysis Result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3903989" y="722950"/>
            <a:ext cx="1555200" cy="376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Persona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384" name="Google Shape;384;p41"/>
          <p:cNvSpPr/>
          <p:nvPr/>
        </p:nvSpPr>
        <p:spPr>
          <a:xfrm>
            <a:off x="2581932" y="1541361"/>
            <a:ext cx="710700" cy="37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5" name="Google Shape;385;p41"/>
          <p:cNvSpPr txBox="1"/>
          <p:nvPr/>
        </p:nvSpPr>
        <p:spPr>
          <a:xfrm>
            <a:off x="3372575" y="1255100"/>
            <a:ext cx="2618100" cy="3541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Mostly senior age (above 30) -&gt; </a:t>
            </a:r>
            <a:r>
              <a:rPr b="1" i="1" lang="en" sz="1200">
                <a:solidFill>
                  <a:srgbClr val="595959"/>
                </a:solidFill>
              </a:rPr>
              <a:t>might indicates mid-level to senior level professional </a:t>
            </a:r>
            <a:endParaRPr b="1"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Adult Male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Office Worker</a:t>
            </a:r>
            <a:endParaRPr b="1" i="1"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Unmarried</a:t>
            </a:r>
            <a:endParaRPr i="1"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Medium to High Average Monthly Utilization  -&gt; </a:t>
            </a:r>
            <a:r>
              <a:rPr b="1" i="1" lang="en" sz="1200">
                <a:solidFill>
                  <a:srgbClr val="595959"/>
                </a:solidFill>
              </a:rPr>
              <a:t>Might be loving high end stuff and other luxurious experience</a:t>
            </a:r>
            <a:endParaRPr b="1" i="1"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Mostly used their card for shopping purposes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Probably interested in luxurious experience.</a:t>
            </a:r>
            <a:endParaRPr b="1" sz="1200">
              <a:solidFill>
                <a:srgbClr val="595959"/>
              </a:solidFill>
            </a:endParaRPr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3">
            <a:alphaModFix/>
          </a:blip>
          <a:srcRect b="0" l="0" r="0" t="13985"/>
          <a:stretch/>
        </p:blipFill>
        <p:spPr>
          <a:xfrm>
            <a:off x="6143625" y="777500"/>
            <a:ext cx="2495549" cy="341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7. Market Research for Segment 2: </a:t>
            </a:r>
            <a:r>
              <a:rPr lang="en"/>
              <a:t>“Men Executive Leader”</a:t>
            </a:r>
            <a:endParaRPr/>
          </a:p>
        </p:txBody>
      </p:sp>
      <p:pic>
        <p:nvPicPr>
          <p:cNvPr id="392" name="Google Shape;3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00" y="1280200"/>
            <a:ext cx="5205031" cy="29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2"/>
          <p:cNvSpPr/>
          <p:nvPr/>
        </p:nvSpPr>
        <p:spPr>
          <a:xfrm>
            <a:off x="918600" y="1714525"/>
            <a:ext cx="1910100" cy="46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 txBox="1"/>
          <p:nvPr/>
        </p:nvSpPr>
        <p:spPr>
          <a:xfrm>
            <a:off x="5531475" y="1463613"/>
            <a:ext cx="3382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Japanese</a:t>
            </a:r>
            <a:r>
              <a:rPr b="1" lang="en" sz="1200"/>
              <a:t> luxury consumers today weigh the purchase of luxury goods against luxury experiences</a:t>
            </a:r>
            <a:r>
              <a:rPr lang="en" sz="1200"/>
              <a:t>, such as a vacation, a meal at an expensive restaurant, or a day at a spa.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Across demographic groups, </a:t>
            </a:r>
            <a:r>
              <a:rPr b="1" lang="en" sz="1200"/>
              <a:t>almost half of the survey respondents said that they would rather spend money on such experiences</a:t>
            </a:r>
            <a:r>
              <a:rPr lang="en" sz="1200"/>
              <a:t> than on luxury handbags, accessories, or apparel (Exhibit 3). </a:t>
            </a:r>
            <a:endParaRPr sz="1200"/>
          </a:p>
        </p:txBody>
      </p:sp>
      <p:sp>
        <p:nvSpPr>
          <p:cNvPr id="395" name="Google Shape;395;p42"/>
          <p:cNvSpPr txBox="1"/>
          <p:nvPr/>
        </p:nvSpPr>
        <p:spPr>
          <a:xfrm>
            <a:off x="552699" y="4356710"/>
            <a:ext cx="8222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</a:rPr>
              <a:t>Japan’s Luxury Shoppers Move On, McKinsey&amp;Co</a:t>
            </a:r>
            <a:endParaRPr b="1" i="1" sz="1200">
              <a:solidFill>
                <a:srgbClr val="000000"/>
              </a:solidFill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353800" y="721738"/>
            <a:ext cx="862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A6CC"/>
                </a:solidFill>
              </a:rPr>
              <a:t>What is the common behaviour of Japanese Luxurious goods buyer across the year?</a:t>
            </a:r>
            <a:endParaRPr b="1" sz="1600">
              <a:solidFill>
                <a:srgbClr val="3FA6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457201" y="10001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457200" y="656022"/>
            <a:ext cx="82224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292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/>
              <a:t>Analysis Subject Definition</a:t>
            </a:r>
            <a:endParaRPr/>
          </a:p>
          <a:p>
            <a:pPr indent="-292100" lvl="0" marL="2921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/>
              <a:t>Analysis Design</a:t>
            </a:r>
            <a:endParaRPr/>
          </a:p>
          <a:p>
            <a:pPr indent="-292100" lvl="0" marL="2921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Univariate &amp; Bivariate</a:t>
            </a:r>
            <a:endParaRPr/>
          </a:p>
          <a:p>
            <a:pPr indent="-292100" lvl="0" marL="2921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/>
              <a:t>Data Processing</a:t>
            </a:r>
            <a:endParaRPr/>
          </a:p>
          <a:p>
            <a:pPr indent="-292100" lvl="0" marL="2921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/>
              <a:t>Analysis Execution</a:t>
            </a:r>
            <a:endParaRPr/>
          </a:p>
          <a:p>
            <a:pPr indent="-292100" lvl="0" marL="2921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/>
              <a:t>Result Evaluation and Solution Consideration</a:t>
            </a:r>
            <a:endParaRPr/>
          </a:p>
          <a:p>
            <a:pPr indent="-292100" lvl="0" marL="2921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/>
              <a:t>Summary (Proposed Solution for </a:t>
            </a:r>
            <a:r>
              <a:rPr lang="en"/>
              <a:t>Selected </a:t>
            </a:r>
            <a:r>
              <a:rPr lang="en"/>
              <a:t>Segment)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8. Market Research for Segment 2: “Men Executive Leader”</a:t>
            </a:r>
            <a:endParaRPr/>
          </a:p>
        </p:txBody>
      </p:sp>
      <p:sp>
        <p:nvSpPr>
          <p:cNvPr id="402" name="Google Shape;402;p43"/>
          <p:cNvSpPr txBox="1"/>
          <p:nvPr/>
        </p:nvSpPr>
        <p:spPr>
          <a:xfrm>
            <a:off x="552699" y="4356710"/>
            <a:ext cx="8222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</a:rPr>
              <a:t>How is the Japanese Luxury Fashion Market Being Impacted by Digital Marketing Trends, humblebunny</a:t>
            </a:r>
            <a:endParaRPr b="1" i="1" sz="1200">
              <a:solidFill>
                <a:srgbClr val="000000"/>
              </a:solidFill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457200" y="689413"/>
            <a:ext cx="862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A6CC"/>
                </a:solidFill>
              </a:rPr>
              <a:t>Line has become the mostly used digital platform in Japan</a:t>
            </a:r>
            <a:endParaRPr b="1" sz="1600">
              <a:solidFill>
                <a:srgbClr val="3FA6CC"/>
              </a:solidFill>
            </a:endParaRPr>
          </a:p>
        </p:txBody>
      </p:sp>
      <p:pic>
        <p:nvPicPr>
          <p:cNvPr id="404" name="Google Shape;4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95188"/>
            <a:ext cx="4687234" cy="284089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3"/>
          <p:cNvSpPr/>
          <p:nvPr/>
        </p:nvSpPr>
        <p:spPr>
          <a:xfrm>
            <a:off x="618500" y="1332500"/>
            <a:ext cx="3874800" cy="47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4882750" y="1645075"/>
            <a:ext cx="339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Youtube </a:t>
            </a:r>
            <a:r>
              <a:rPr lang="en" sz="1200"/>
              <a:t>is the second largest social media platform in Japan after Line for promoting luxurious brands.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Although the ease of use of social media, the </a:t>
            </a:r>
            <a:r>
              <a:rPr b="1" lang="en" sz="1200"/>
              <a:t>luxurious brands still need to reach out the customer</a:t>
            </a:r>
            <a:r>
              <a:rPr lang="en" sz="1200"/>
              <a:t> for increasing the brand awareness.</a:t>
            </a:r>
            <a:endParaRPr sz="1200"/>
          </a:p>
        </p:txBody>
      </p:sp>
      <p:sp>
        <p:nvSpPr>
          <p:cNvPr id="407" name="Google Shape;407;p43"/>
          <p:cNvSpPr/>
          <p:nvPr/>
        </p:nvSpPr>
        <p:spPr>
          <a:xfrm>
            <a:off x="618500" y="2092175"/>
            <a:ext cx="3874800" cy="204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9. Possible Solution for Segment 2: </a:t>
            </a:r>
            <a:r>
              <a:rPr lang="en"/>
              <a:t>“Men Executive Leader”</a:t>
            </a:r>
            <a:endParaRPr/>
          </a:p>
        </p:txBody>
      </p:sp>
      <p:graphicFrame>
        <p:nvGraphicFramePr>
          <p:cNvPr id="413" name="Google Shape;413;p44"/>
          <p:cNvGraphicFramePr/>
          <p:nvPr/>
        </p:nvGraphicFramePr>
        <p:xfrm>
          <a:off x="245013" y="65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{43667941-8BEA-4CDA-B89E-5459C102F379}</a:tableStyleId>
              </a:tblPr>
              <a:tblGrid>
                <a:gridCol w="1098825"/>
                <a:gridCol w="1255900"/>
                <a:gridCol w="1600550"/>
                <a:gridCol w="2055300"/>
                <a:gridCol w="2748175"/>
              </a:tblGrid>
              <a:tr h="65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Current Situation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(As is)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Ideal Situation 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(To be)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Issue 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(Gap)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Solution 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(To do)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52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Price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Large Discount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(Around 70%)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Competitive Pricing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Unaffordable prices</a:t>
                      </a: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 compared to competitor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Create a competitive pricing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Place (Target)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All Customer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“Men Executive Leader”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Male 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30s - 40s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-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-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Promotion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Direct Mail (DM)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Personal Message Platform 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Char char="●"/>
                      </a:pPr>
                      <a:r>
                        <a:rPr lang="en" sz="1200"/>
                        <a:t>Line, Youtube 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Executives</a:t>
                      </a: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 are using the platform for work purposes not for </a:t>
                      </a:r>
                      <a:r>
                        <a:rPr lang="en" sz="1200"/>
                        <a:t>spending activities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Char char="●"/>
                      </a:pPr>
                      <a:r>
                        <a:rPr lang="en" sz="1200"/>
                        <a:t>Promoting with popular social media like Line or Youtube.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Utilize top level sales person from our company using message</a:t>
                      </a:r>
                      <a:r>
                        <a:rPr lang="en" sz="1200"/>
                        <a:t>/</a:t>
                      </a: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phone call via Line.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Product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Electric Appliances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7F7F8"/>
                          </a:highlight>
                        </a:rPr>
                        <a:t>Luxurious </a:t>
                      </a:r>
                      <a:r>
                        <a:rPr lang="en" sz="1200">
                          <a:highlight>
                            <a:srgbClr val="F7F7F8"/>
                          </a:highlight>
                        </a:rPr>
                        <a:t>Experience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Might be interested in luxurious experience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Offer luxurious</a:t>
                      </a:r>
                      <a:r>
                        <a:rPr lang="en" sz="1200"/>
                        <a:t> experience (Overseas travel, spa/massage, and golf card voucher)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10. Segment 4 Biodata: </a:t>
            </a:r>
            <a:r>
              <a:rPr lang="en"/>
              <a:t>“Prime Professionals Savvy Wives”</a:t>
            </a:r>
            <a:endParaRPr/>
          </a:p>
        </p:txBody>
      </p:sp>
      <p:sp>
        <p:nvSpPr>
          <p:cNvPr id="419" name="Google Shape;419;p45"/>
          <p:cNvSpPr txBox="1"/>
          <p:nvPr/>
        </p:nvSpPr>
        <p:spPr>
          <a:xfrm>
            <a:off x="384450" y="1333075"/>
            <a:ext cx="2160900" cy="878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Card grade: silver card or gold card  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Age: </a:t>
            </a:r>
            <a:r>
              <a:rPr b="1" lang="en" sz="1200">
                <a:solidFill>
                  <a:srgbClr val="595959"/>
                </a:solidFill>
              </a:rPr>
              <a:t>33 or more</a:t>
            </a:r>
            <a:endParaRPr b="1"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Already married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420" name="Google Shape;420;p45"/>
          <p:cNvSpPr txBox="1"/>
          <p:nvPr/>
        </p:nvSpPr>
        <p:spPr>
          <a:xfrm>
            <a:off x="679456" y="742000"/>
            <a:ext cx="1571100" cy="418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Analysis Result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421" name="Google Shape;421;p45"/>
          <p:cNvSpPr txBox="1"/>
          <p:nvPr/>
        </p:nvSpPr>
        <p:spPr>
          <a:xfrm>
            <a:off x="3885512" y="742000"/>
            <a:ext cx="1571100" cy="41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Persona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422" name="Google Shape;422;p45"/>
          <p:cNvSpPr/>
          <p:nvPr/>
        </p:nvSpPr>
        <p:spPr>
          <a:xfrm>
            <a:off x="2626226" y="1650989"/>
            <a:ext cx="625800" cy="3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3" name="Google Shape;423;p45"/>
          <p:cNvSpPr txBox="1"/>
          <p:nvPr/>
        </p:nvSpPr>
        <p:spPr>
          <a:xfrm>
            <a:off x="3348700" y="1333079"/>
            <a:ext cx="2644500" cy="3248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Many in the 30s   </a:t>
            </a:r>
            <a:endParaRPr b="1"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Adult Female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Office Worker</a:t>
            </a:r>
            <a:endParaRPr b="1" i="1"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Already married</a:t>
            </a:r>
            <a:endParaRPr i="1"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Medium Average Monthly Utilization  -&gt; </a:t>
            </a:r>
            <a:r>
              <a:rPr b="1" i="1" lang="en" sz="1200">
                <a:solidFill>
                  <a:srgbClr val="595959"/>
                </a:solidFill>
              </a:rPr>
              <a:t>Might be budget-conscious, responsible credit card users, and knowledgeable in managing money</a:t>
            </a:r>
            <a:endParaRPr b="1"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Might be interested in rewards programs or other benefits that can provide additional value for their spending</a:t>
            </a:r>
            <a:endParaRPr b="1" sz="1200">
              <a:solidFill>
                <a:srgbClr val="595959"/>
              </a:solidFill>
            </a:endParaRPr>
          </a:p>
        </p:txBody>
      </p:sp>
      <p:pic>
        <p:nvPicPr>
          <p:cNvPr id="424" name="Google Shape;4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050" y="759013"/>
            <a:ext cx="2644501" cy="38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11. Market Research for Segment 4: </a:t>
            </a:r>
            <a:r>
              <a:rPr lang="en"/>
              <a:t>“Prime Professionals Savvy Wives”</a:t>
            </a: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50" y="2557350"/>
            <a:ext cx="4735375" cy="172570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46"/>
          <p:cNvPicPr preferRelativeResize="0"/>
          <p:nvPr/>
        </p:nvPicPr>
        <p:blipFill rotWithShape="1">
          <a:blip r:embed="rId4">
            <a:alphaModFix/>
          </a:blip>
          <a:srcRect b="0" l="0" r="0" t="38793"/>
          <a:stretch/>
        </p:blipFill>
        <p:spPr>
          <a:xfrm>
            <a:off x="280061" y="1097375"/>
            <a:ext cx="4685340" cy="120004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46"/>
          <p:cNvSpPr/>
          <p:nvPr/>
        </p:nvSpPr>
        <p:spPr>
          <a:xfrm>
            <a:off x="200725" y="1495450"/>
            <a:ext cx="4814700" cy="83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6"/>
          <p:cNvSpPr/>
          <p:nvPr/>
        </p:nvSpPr>
        <p:spPr>
          <a:xfrm>
            <a:off x="1355950" y="3112750"/>
            <a:ext cx="22665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5242325" y="2197325"/>
            <a:ext cx="3735000" cy="23289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Line is the 2nd most downloaded and the number one social media in Japan. Suitable for B2C purposes related with beauty, fashion, etc. </a:t>
            </a:r>
            <a:r>
              <a:rPr b="1" i="1" lang="en" sz="1200">
                <a:solidFill>
                  <a:srgbClr val="595959"/>
                </a:solidFill>
              </a:rPr>
              <a:t>Easy for companies to give loyalty benefits towards customers.</a:t>
            </a:r>
            <a:endParaRPr b="1" i="1" sz="1200">
              <a:solidFill>
                <a:srgbClr val="595959"/>
              </a:solidFill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As Youtube demographic is suitable for all generations (and advertisement can be direct to specific target desired), </a:t>
            </a:r>
            <a:r>
              <a:rPr b="1" lang="en" sz="1200">
                <a:solidFill>
                  <a:srgbClr val="595959"/>
                </a:solidFill>
              </a:rPr>
              <a:t>it is </a:t>
            </a:r>
            <a:r>
              <a:rPr b="1" i="1" lang="en" sz="1200">
                <a:solidFill>
                  <a:srgbClr val="595959"/>
                </a:solidFill>
              </a:rPr>
              <a:t>one of the go-to option for digital marketing.</a:t>
            </a:r>
            <a:endParaRPr b="1" i="1" sz="1200">
              <a:solidFill>
                <a:srgbClr val="595959"/>
              </a:solidFill>
            </a:endParaRPr>
          </a:p>
        </p:txBody>
      </p:sp>
      <p:pic>
        <p:nvPicPr>
          <p:cNvPr id="435" name="Google Shape;43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3275" y="737350"/>
            <a:ext cx="1824074" cy="120005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6" name="Google Shape;43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2313" y="737350"/>
            <a:ext cx="1824074" cy="1200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7" name="Google Shape;437;p46"/>
          <p:cNvSpPr txBox="1"/>
          <p:nvPr/>
        </p:nvSpPr>
        <p:spPr>
          <a:xfrm>
            <a:off x="283975" y="4505550"/>
            <a:ext cx="4648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</a:rPr>
              <a:t>Source: https://www.bigbeatinc.com/blog/japan_social_media_2022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12. Market Research for Segment 4: “Prime Professionals Savvy Wives”</a:t>
            </a:r>
            <a:endParaRPr/>
          </a:p>
        </p:txBody>
      </p:sp>
      <p:sp>
        <p:nvSpPr>
          <p:cNvPr id="443" name="Google Shape;443;p47"/>
          <p:cNvSpPr txBox="1"/>
          <p:nvPr/>
        </p:nvSpPr>
        <p:spPr>
          <a:xfrm>
            <a:off x="392925" y="4770850"/>
            <a:ext cx="4648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</a:rPr>
              <a:t>Source: https://www.insg.co/en/influencer-marketing-japan/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444" name="Google Shape;444;p47"/>
          <p:cNvSpPr txBox="1"/>
          <p:nvPr/>
        </p:nvSpPr>
        <p:spPr>
          <a:xfrm>
            <a:off x="200026" y="585788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FA6CC"/>
                </a:solidFill>
              </a:rPr>
              <a:t>What about Influencer Marketing?</a:t>
            </a:r>
            <a:endParaRPr sz="1600">
              <a:solidFill>
                <a:srgbClr val="3FA6CC"/>
              </a:solidFill>
            </a:endParaRPr>
          </a:p>
        </p:txBody>
      </p:sp>
      <p:pic>
        <p:nvPicPr>
          <p:cNvPr id="445" name="Google Shape;4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450" y="1672799"/>
            <a:ext cx="2088212" cy="141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450" y="917950"/>
            <a:ext cx="44285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00" y="917950"/>
            <a:ext cx="3370895" cy="17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9200" y="1672800"/>
            <a:ext cx="2045909" cy="14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300" y="2771775"/>
            <a:ext cx="3735488" cy="19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7"/>
          <p:cNvSpPr txBox="1"/>
          <p:nvPr/>
        </p:nvSpPr>
        <p:spPr>
          <a:xfrm>
            <a:off x="4153450" y="3483450"/>
            <a:ext cx="4619100" cy="11799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According to the Influencer Marketing in Japan in 2023 – The willingness of brands to use influencer marketing rises each year as the trend of using social media rises.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just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The Japanese influencer marketing industry is still a bountiful ground to market products.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just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b="1" i="1" lang="en" sz="1200">
                <a:solidFill>
                  <a:srgbClr val="595959"/>
                </a:solidFill>
              </a:rPr>
              <a:t>The more brands invest in influencer marketing, The higher the trust it gets.</a:t>
            </a:r>
            <a:endParaRPr b="1" i="1" sz="1200">
              <a:solidFill>
                <a:srgbClr val="595959"/>
              </a:solidFill>
            </a:endParaRPr>
          </a:p>
          <a:p>
            <a:pPr indent="0" lvl="0" marL="0" rtl="0" algn="just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13. Market Research for Segment 4: “Prime Professionals Savvy Wives”</a:t>
            </a:r>
            <a:endParaRPr/>
          </a:p>
        </p:txBody>
      </p:sp>
      <p:sp>
        <p:nvSpPr>
          <p:cNvPr id="456" name="Google Shape;456;p48"/>
          <p:cNvSpPr txBox="1"/>
          <p:nvPr/>
        </p:nvSpPr>
        <p:spPr>
          <a:xfrm>
            <a:off x="2116950" y="4499275"/>
            <a:ext cx="4648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Source: </a:t>
            </a:r>
            <a:endParaRPr sz="7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https://www.mordorintelligence.com/industry-reports/japan-cosmetics-products-market-industry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457" name="Google Shape;457;p48"/>
          <p:cNvSpPr txBox="1"/>
          <p:nvPr/>
        </p:nvSpPr>
        <p:spPr>
          <a:xfrm>
            <a:off x="457201" y="6143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FA6CC"/>
                </a:solidFill>
              </a:rPr>
              <a:t>Why Beauty and Personal Care Products?</a:t>
            </a:r>
            <a:endParaRPr sz="1700">
              <a:solidFill>
                <a:srgbClr val="3FA6CC"/>
              </a:solidFill>
            </a:endParaRPr>
          </a:p>
        </p:txBody>
      </p:sp>
      <p:pic>
        <p:nvPicPr>
          <p:cNvPr id="458" name="Google Shape;458;p48"/>
          <p:cNvPicPr preferRelativeResize="0"/>
          <p:nvPr/>
        </p:nvPicPr>
        <p:blipFill rotWithShape="1">
          <a:blip r:embed="rId3">
            <a:alphaModFix/>
          </a:blip>
          <a:srcRect b="0" l="0" r="0" t="7390"/>
          <a:stretch/>
        </p:blipFill>
        <p:spPr>
          <a:xfrm>
            <a:off x="5803375" y="995950"/>
            <a:ext cx="2557225" cy="256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299" y="1148348"/>
            <a:ext cx="4932076" cy="20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871300" y="1379925"/>
            <a:ext cx="4815000" cy="30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268950" y="3632500"/>
            <a:ext cx="8606100" cy="77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 Fragmented Market (there is no one company that can exert enough influence to move the industry in a particular direction).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just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A rising demand for Natural Cosmetics and Skincare Products (there’s room for innovation)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just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b="1" i="1" lang="en" sz="1200">
                <a:solidFill>
                  <a:srgbClr val="595959"/>
                </a:solidFill>
              </a:rPr>
              <a:t>Japanese have the highest expenditure on cosmetics products</a:t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0" rtl="0" algn="just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14. Possible Solution for Segment 4: </a:t>
            </a:r>
            <a:r>
              <a:rPr lang="en"/>
              <a:t>“Prime Professionals Savvy Wives”</a:t>
            </a:r>
            <a:endParaRPr/>
          </a:p>
        </p:txBody>
      </p:sp>
      <p:graphicFrame>
        <p:nvGraphicFramePr>
          <p:cNvPr id="467" name="Google Shape;467;p49"/>
          <p:cNvGraphicFramePr/>
          <p:nvPr/>
        </p:nvGraphicFramePr>
        <p:xfrm>
          <a:off x="192613" y="69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{43667941-8BEA-4CDA-B89E-5459C102F379}</a:tableStyleId>
              </a:tblPr>
              <a:tblGrid>
                <a:gridCol w="1098825"/>
                <a:gridCol w="1236850"/>
                <a:gridCol w="1619600"/>
                <a:gridCol w="2055300"/>
                <a:gridCol w="2748175"/>
              </a:tblGrid>
              <a:tr h="65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Current Situation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(As is)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Ideal Situation 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(To be)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Issue 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(Gap)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Solution 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(To do)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59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Price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Large Discount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(Around 70%)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Reasonable Price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Lack of Information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Provide necessary information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8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Place (Target)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All Customer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Professional  Wives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Female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Age 20~Early 30s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2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Promotion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Direct Mail (DM)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Targeted social media ads 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influencer marketing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 </a:t>
                      </a:r>
                      <a:r>
                        <a:rPr b="1" lang="en" sz="1200"/>
                        <a:t>Mainly Mobile Devices</a:t>
                      </a:r>
                      <a:r>
                        <a:rPr lang="en" sz="1200"/>
                        <a:t>,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Promote in </a:t>
                      </a:r>
                      <a:r>
                        <a:rPr lang="en" sz="1200"/>
                        <a:t>social media platform in Line and Youtube</a:t>
                      </a:r>
                      <a:endParaRPr b="1"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b="1" lang="en" sz="1200"/>
                        <a:t>Partnering with influencers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2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Product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Electric Appliances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Beauty/Personal Care Products with benefits for members</a:t>
                      </a:r>
                      <a:r>
                        <a:rPr lang="en" sz="120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 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Might be interested in rewards</a:t>
                      </a:r>
                      <a:r>
                        <a:rPr lang="en" sz="1200"/>
                        <a:t>/benefits (</a:t>
                      </a:r>
                      <a:r>
                        <a:rPr lang="en" sz="120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exp:discount, birthday gifts, etc.))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Change the product into something that could bring added-value for their spendings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457201" y="17621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 Analysis Subject Definition</a:t>
            </a:r>
            <a:br>
              <a:rPr lang="en" sz="1600"/>
            </a:br>
            <a:r>
              <a:rPr lang="en" sz="1600"/>
              <a:t>1-1. Client Issue and Analysis Subject</a:t>
            </a:r>
            <a:endParaRPr sz="1600"/>
          </a:p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457200" y="656025"/>
            <a:ext cx="857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We recognize that slow profit growth is a business challenge for Mail-Order Department. In this project, we will analyze the factors of response rate to implement the solution to increase the number of response rate.</a:t>
            </a:r>
            <a:endParaRPr/>
          </a:p>
        </p:txBody>
      </p:sp>
      <p:sp>
        <p:nvSpPr>
          <p:cNvPr id="114" name="Google Shape;114;p26"/>
          <p:cNvSpPr txBox="1"/>
          <p:nvPr/>
        </p:nvSpPr>
        <p:spPr>
          <a:xfrm>
            <a:off x="1766022" y="1333024"/>
            <a:ext cx="1502100" cy="864000"/>
          </a:xfrm>
          <a:prstGeom prst="rect">
            <a:avLst/>
          </a:prstGeom>
          <a:solidFill>
            <a:srgbClr val="D8EC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Overview</a:t>
            </a:r>
            <a:endParaRPr sz="1200"/>
          </a:p>
        </p:txBody>
      </p:sp>
      <p:sp>
        <p:nvSpPr>
          <p:cNvPr id="115" name="Google Shape;115;p26"/>
          <p:cNvSpPr txBox="1"/>
          <p:nvPr/>
        </p:nvSpPr>
        <p:spPr>
          <a:xfrm>
            <a:off x="1766022" y="2227299"/>
            <a:ext cx="1502100" cy="864000"/>
          </a:xfrm>
          <a:prstGeom prst="rect">
            <a:avLst/>
          </a:prstGeom>
          <a:solidFill>
            <a:srgbClr val="D8EC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1766022" y="3121574"/>
            <a:ext cx="1502100" cy="864000"/>
          </a:xfrm>
          <a:prstGeom prst="rect">
            <a:avLst/>
          </a:prstGeom>
          <a:solidFill>
            <a:srgbClr val="D8EC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Issue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1766022" y="4015850"/>
            <a:ext cx="1502100" cy="864000"/>
          </a:xfrm>
          <a:prstGeom prst="rect">
            <a:avLst/>
          </a:prstGeom>
          <a:solidFill>
            <a:srgbClr val="D8EC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Assumed Solution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3414927" y="1333024"/>
            <a:ext cx="5136000" cy="86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-241300" lvl="0" marL="241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</a:rPr>
              <a:t>Mail-Order Department of Retail Company</a:t>
            </a:r>
            <a:endParaRPr sz="1200"/>
          </a:p>
          <a:p>
            <a:pPr indent="-241300" lvl="0" marL="2413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</a:rPr>
              <a:t>Conducted big campaign, but it didn’t work.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3414927" y="2227299"/>
            <a:ext cx="5136000" cy="86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-241300" lvl="0" marL="2413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</a:rPr>
              <a:t>Slow profit growth.</a:t>
            </a:r>
            <a:endParaRPr sz="1200"/>
          </a:p>
        </p:txBody>
      </p:sp>
      <p:sp>
        <p:nvSpPr>
          <p:cNvPr id="120" name="Google Shape;120;p26"/>
          <p:cNvSpPr/>
          <p:nvPr/>
        </p:nvSpPr>
        <p:spPr>
          <a:xfrm>
            <a:off x="3414927" y="3121574"/>
            <a:ext cx="5136000" cy="86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-241300" lvl="0" marL="2413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</a:rPr>
              <a:t>It may occurred due to low conversion rate that caused by low response rate of campaign.</a:t>
            </a:r>
            <a:endParaRPr sz="1200"/>
          </a:p>
        </p:txBody>
      </p:sp>
      <p:sp>
        <p:nvSpPr>
          <p:cNvPr id="121" name="Google Shape;121;p26"/>
          <p:cNvSpPr/>
          <p:nvPr/>
        </p:nvSpPr>
        <p:spPr>
          <a:xfrm>
            <a:off x="3414927" y="4015849"/>
            <a:ext cx="5136000" cy="86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By increasing the response rate, it’s expected to raise the conversion rate that would impact to the higher profit growth.</a:t>
            </a:r>
            <a:endParaRPr sz="1200"/>
          </a:p>
        </p:txBody>
      </p:sp>
      <p:sp>
        <p:nvSpPr>
          <p:cNvPr id="122" name="Google Shape;122;p26"/>
          <p:cNvSpPr/>
          <p:nvPr/>
        </p:nvSpPr>
        <p:spPr>
          <a:xfrm>
            <a:off x="460401" y="3121411"/>
            <a:ext cx="1159500" cy="864000"/>
          </a:xfrm>
          <a:prstGeom prst="rect">
            <a:avLst/>
          </a:prstGeom>
          <a:solidFill>
            <a:srgbClr val="D8EC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 Subject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(Where)</a:t>
            </a:r>
            <a:endParaRPr sz="1200"/>
          </a:p>
        </p:txBody>
      </p:sp>
      <p:sp>
        <p:nvSpPr>
          <p:cNvPr id="123" name="Google Shape;123;p26"/>
          <p:cNvSpPr/>
          <p:nvPr/>
        </p:nvSpPr>
        <p:spPr>
          <a:xfrm>
            <a:off x="460401" y="4015523"/>
            <a:ext cx="1159500" cy="864300"/>
          </a:xfrm>
          <a:prstGeom prst="rect">
            <a:avLst/>
          </a:prstGeom>
          <a:solidFill>
            <a:srgbClr val="D8EC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1200"/>
          </a:p>
          <a:p>
            <a:pPr indent="0" lvl="0" marL="0" marR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(Why,How)</a:t>
            </a:r>
            <a:endParaRPr sz="1200"/>
          </a:p>
        </p:txBody>
      </p:sp>
      <p:sp>
        <p:nvSpPr>
          <p:cNvPr id="124" name="Google Shape;124;p26"/>
          <p:cNvSpPr/>
          <p:nvPr/>
        </p:nvSpPr>
        <p:spPr>
          <a:xfrm>
            <a:off x="460401" y="1333024"/>
            <a:ext cx="1159500" cy="1758300"/>
          </a:xfrm>
          <a:prstGeom prst="rect">
            <a:avLst/>
          </a:prstGeom>
          <a:solidFill>
            <a:srgbClr val="D8EC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Challenge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(What)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457201" y="17621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 Analysis Subject Definition</a:t>
            </a:r>
            <a:br>
              <a:rPr lang="en" sz="1600"/>
            </a:br>
            <a:r>
              <a:rPr lang="en" sz="1600"/>
              <a:t>1-2. Used Data and Objective Variable: Response</a:t>
            </a:r>
            <a:endParaRPr sz="1600"/>
          </a:p>
        </p:txBody>
      </p:sp>
      <p:pic>
        <p:nvPicPr>
          <p:cNvPr id="130" name="Google Shape;130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00" y="1422625"/>
            <a:ext cx="7497046" cy="32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/>
        </p:nvSpPr>
        <p:spPr>
          <a:xfrm>
            <a:off x="504275" y="656025"/>
            <a:ext cx="7859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project use the data given from Mr. Matsui, the general manager of Mail-Order department that we received and analyze the causes of low response rate to </a:t>
            </a:r>
            <a:r>
              <a:rPr lang="en"/>
              <a:t>get</a:t>
            </a:r>
            <a:r>
              <a:rPr lang="en">
                <a:solidFill>
                  <a:srgbClr val="000000"/>
                </a:solidFill>
              </a:rPr>
              <a:t> effective measures for solution proposals.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6283125" y="3485625"/>
            <a:ext cx="2571900" cy="1057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7"/>
          <p:cNvSpPr txBox="1"/>
          <p:nvPr/>
        </p:nvSpPr>
        <p:spPr>
          <a:xfrm>
            <a:off x="6289975" y="3450325"/>
            <a:ext cx="278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Business outcomes (CR/Sales)</a:t>
            </a:r>
            <a:endParaRPr sz="1200"/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Relevant metric → campaign effectiveness</a:t>
            </a:r>
            <a:endParaRPr sz="1200"/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Provide CB insight → optimization (retargeting)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457201" y="1097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Analysis Design</a:t>
            </a:r>
            <a:endParaRPr/>
          </a:p>
        </p:txBody>
      </p:sp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457200" y="656029"/>
            <a:ext cx="822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We proceeded the project with following approach.</a:t>
            </a:r>
            <a:endParaRPr/>
          </a:p>
        </p:txBody>
      </p:sp>
      <p:sp>
        <p:nvSpPr>
          <p:cNvPr id="140" name="Google Shape;140;p28"/>
          <p:cNvSpPr/>
          <p:nvPr/>
        </p:nvSpPr>
        <p:spPr>
          <a:xfrm>
            <a:off x="1402367" y="2512728"/>
            <a:ext cx="970500" cy="46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/>
          <p:nvPr/>
        </p:nvSpPr>
        <p:spPr>
          <a:xfrm>
            <a:off x="6679726" y="2512730"/>
            <a:ext cx="1020300" cy="46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6709841" y="2607333"/>
            <a:ext cx="983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Multivariate</a:t>
            </a:r>
            <a:b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6627390" y="2405351"/>
            <a:ext cx="1125000" cy="16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 Exec.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1381547" y="2304612"/>
            <a:ext cx="7383000" cy="72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219859" y="2512728"/>
            <a:ext cx="1068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 Step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1418193" y="2413196"/>
            <a:ext cx="970500" cy="16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1418193" y="2601092"/>
            <a:ext cx="923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b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Confirmation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7744050" y="2524768"/>
            <a:ext cx="1013700" cy="46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7774165" y="2607333"/>
            <a:ext cx="983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b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Consideration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7828264" y="2417389"/>
            <a:ext cx="845400" cy="16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Eva.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2426037" y="2521225"/>
            <a:ext cx="4199700" cy="46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5654465" y="2607333"/>
            <a:ext cx="965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b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3525818" y="2607333"/>
            <a:ext cx="965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Bivariate</a:t>
            </a:r>
            <a:b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4590142" y="2607333"/>
            <a:ext cx="965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b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2482516" y="2607333"/>
            <a:ext cx="923700" cy="297000"/>
          </a:xfrm>
          <a:prstGeom prst="homePlate">
            <a:avLst>
              <a:gd fmla="val 50000" name="adj"/>
            </a:avLst>
          </a:prstGeom>
          <a:solidFill>
            <a:srgbClr val="1B4B5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Univariate</a:t>
            </a:r>
            <a:b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3384481" y="2421693"/>
            <a:ext cx="2268000" cy="16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Study and Variable Selection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457201" y="98138"/>
            <a:ext cx="7967700" cy="30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Univariate &amp; Bivariate 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73050" y="715150"/>
            <a:ext cx="4502100" cy="4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found some </a:t>
            </a:r>
            <a:r>
              <a:rPr b="1" lang="en"/>
              <a:t>naming inconsistency</a:t>
            </a:r>
            <a:r>
              <a:rPr lang="en"/>
              <a:t> at some part of the data after we conduct univariate analysis.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697800" y="715150"/>
            <a:ext cx="4324800" cy="30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 doing some statistical test, there are</a:t>
            </a:r>
            <a:r>
              <a:rPr lang="en"/>
              <a:t> </a:t>
            </a:r>
            <a:r>
              <a:rPr b="1" lang="en"/>
              <a:t>3 feature</a:t>
            </a:r>
            <a:r>
              <a:rPr lang="en"/>
              <a:t> that is </a:t>
            </a:r>
            <a:r>
              <a:rPr b="1" lang="en"/>
              <a:t>strongly related with the target variable</a:t>
            </a:r>
            <a:r>
              <a:rPr lang="en"/>
              <a:t>. </a:t>
            </a:r>
            <a:endParaRPr/>
          </a:p>
        </p:txBody>
      </p:sp>
      <p:cxnSp>
        <p:nvCxnSpPr>
          <p:cNvPr id="164" name="Google Shape;164;p29"/>
          <p:cNvCxnSpPr/>
          <p:nvPr/>
        </p:nvCxnSpPr>
        <p:spPr>
          <a:xfrm>
            <a:off x="4567651" y="699513"/>
            <a:ext cx="7500" cy="41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5" name="Google Shape;165;p29"/>
          <p:cNvGrpSpPr/>
          <p:nvPr/>
        </p:nvGrpSpPr>
        <p:grpSpPr>
          <a:xfrm>
            <a:off x="211600" y="1313063"/>
            <a:ext cx="4091851" cy="1703825"/>
            <a:chOff x="211600" y="1415975"/>
            <a:chExt cx="4091851" cy="1703825"/>
          </a:xfrm>
        </p:grpSpPr>
        <p:pic>
          <p:nvPicPr>
            <p:cNvPr id="166" name="Google Shape;1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600" y="1415975"/>
              <a:ext cx="4091851" cy="170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9"/>
            <p:cNvSpPr/>
            <p:nvPr/>
          </p:nvSpPr>
          <p:spPr>
            <a:xfrm>
              <a:off x="457200" y="2137575"/>
              <a:ext cx="379500" cy="982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3447400" y="2137575"/>
              <a:ext cx="379500" cy="982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3868150" y="1810000"/>
              <a:ext cx="379500" cy="1309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00" y="3135125"/>
            <a:ext cx="4059062" cy="17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923375" y="3930625"/>
            <a:ext cx="445500" cy="82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>
            <a:off x="1880700" y="3930525"/>
            <a:ext cx="500100" cy="82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/>
          <p:nvPr/>
        </p:nvSpPr>
        <p:spPr>
          <a:xfrm>
            <a:off x="2380775" y="3930625"/>
            <a:ext cx="445500" cy="82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2838025" y="3930625"/>
            <a:ext cx="468900" cy="82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/>
          <p:nvPr/>
        </p:nvSpPr>
        <p:spPr>
          <a:xfrm>
            <a:off x="3306925" y="3930625"/>
            <a:ext cx="468900" cy="82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600" y="1488063"/>
            <a:ext cx="1854500" cy="135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0500" y="1488063"/>
            <a:ext cx="1875767" cy="1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6225" y="3016900"/>
            <a:ext cx="2278750" cy="13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457201" y="98138"/>
            <a:ext cx="7967700" cy="30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Data Processing </a:t>
            </a:r>
            <a:endParaRPr/>
          </a:p>
        </p:txBody>
      </p:sp>
      <p:sp>
        <p:nvSpPr>
          <p:cNvPr id="184" name="Google Shape;184;p30"/>
          <p:cNvSpPr txBox="1"/>
          <p:nvPr/>
        </p:nvSpPr>
        <p:spPr>
          <a:xfrm>
            <a:off x="77476" y="3310625"/>
            <a:ext cx="11226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General payer 1,2,3</a:t>
            </a:r>
            <a:endParaRPr sz="800"/>
          </a:p>
        </p:txBody>
      </p:sp>
      <p:sp>
        <p:nvSpPr>
          <p:cNvPr id="185" name="Google Shape;185;p30"/>
          <p:cNvSpPr txBox="1"/>
          <p:nvPr/>
        </p:nvSpPr>
        <p:spPr>
          <a:xfrm>
            <a:off x="1923000" y="3301550"/>
            <a:ext cx="9213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General payer </a:t>
            </a:r>
            <a:endParaRPr b="1" sz="800"/>
          </a:p>
        </p:txBody>
      </p:sp>
      <p:sp>
        <p:nvSpPr>
          <p:cNvPr id="186" name="Google Shape;186;p30"/>
          <p:cNvSpPr txBox="1"/>
          <p:nvPr/>
        </p:nvSpPr>
        <p:spPr>
          <a:xfrm>
            <a:off x="273788" y="1509875"/>
            <a:ext cx="1122600" cy="431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(min value, 25 th percentile )</a:t>
            </a:r>
            <a:endParaRPr sz="800"/>
          </a:p>
        </p:txBody>
      </p:sp>
      <p:sp>
        <p:nvSpPr>
          <p:cNvPr id="187" name="Google Shape;187;p30"/>
          <p:cNvSpPr txBox="1"/>
          <p:nvPr/>
        </p:nvSpPr>
        <p:spPr>
          <a:xfrm>
            <a:off x="273800" y="2012063"/>
            <a:ext cx="1122600" cy="431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(25 th percentile , 70 th percentile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188" name="Google Shape;188;p30"/>
          <p:cNvSpPr txBox="1"/>
          <p:nvPr/>
        </p:nvSpPr>
        <p:spPr>
          <a:xfrm>
            <a:off x="273800" y="2528176"/>
            <a:ext cx="1122600" cy="36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7</a:t>
            </a:r>
            <a:r>
              <a:rPr lang="en" sz="800">
                <a:solidFill>
                  <a:schemeClr val="dk1"/>
                </a:solidFill>
              </a:rPr>
              <a:t>5 th percentile , max value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189" name="Google Shape;189;p30"/>
          <p:cNvSpPr txBox="1"/>
          <p:nvPr/>
        </p:nvSpPr>
        <p:spPr>
          <a:xfrm>
            <a:off x="2147687" y="1571525"/>
            <a:ext cx="4488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LOW</a:t>
            </a:r>
            <a:endParaRPr b="1" sz="800"/>
          </a:p>
        </p:txBody>
      </p:sp>
      <p:cxnSp>
        <p:nvCxnSpPr>
          <p:cNvPr id="190" name="Google Shape;190;p30"/>
          <p:cNvCxnSpPr>
            <a:stCxn id="186" idx="3"/>
            <a:endCxn id="189" idx="1"/>
          </p:cNvCxnSpPr>
          <p:nvPr/>
        </p:nvCxnSpPr>
        <p:spPr>
          <a:xfrm>
            <a:off x="1396388" y="1725425"/>
            <a:ext cx="751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30"/>
          <p:cNvSpPr txBox="1"/>
          <p:nvPr/>
        </p:nvSpPr>
        <p:spPr>
          <a:xfrm>
            <a:off x="2147687" y="2135225"/>
            <a:ext cx="4614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MID</a:t>
            </a:r>
            <a:endParaRPr b="1" sz="800"/>
          </a:p>
        </p:txBody>
      </p:sp>
      <p:sp>
        <p:nvSpPr>
          <p:cNvPr id="192" name="Google Shape;192;p30"/>
          <p:cNvSpPr txBox="1"/>
          <p:nvPr/>
        </p:nvSpPr>
        <p:spPr>
          <a:xfrm>
            <a:off x="2135162" y="2589950"/>
            <a:ext cx="4614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HIGH</a:t>
            </a:r>
            <a:endParaRPr b="1" sz="800"/>
          </a:p>
        </p:txBody>
      </p:sp>
      <p:cxnSp>
        <p:nvCxnSpPr>
          <p:cNvPr id="193" name="Google Shape;193;p30"/>
          <p:cNvCxnSpPr/>
          <p:nvPr/>
        </p:nvCxnSpPr>
        <p:spPr>
          <a:xfrm>
            <a:off x="1416838" y="2334362"/>
            <a:ext cx="751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30"/>
          <p:cNvCxnSpPr/>
          <p:nvPr/>
        </p:nvCxnSpPr>
        <p:spPr>
          <a:xfrm>
            <a:off x="1416838" y="2747700"/>
            <a:ext cx="751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30"/>
          <p:cNvSpPr txBox="1"/>
          <p:nvPr/>
        </p:nvSpPr>
        <p:spPr>
          <a:xfrm>
            <a:off x="315563" y="975313"/>
            <a:ext cx="27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Transform</a:t>
            </a:r>
            <a:r>
              <a:rPr b="1" lang="en" sz="1100"/>
              <a:t> usage and charge columns </a:t>
            </a:r>
            <a:r>
              <a:rPr lang="en" sz="1100"/>
              <a:t>into </a:t>
            </a:r>
            <a:r>
              <a:rPr b="1" lang="en" sz="1100"/>
              <a:t>three category </a:t>
            </a:r>
            <a:endParaRPr b="1" sz="1100"/>
          </a:p>
        </p:txBody>
      </p:sp>
      <p:sp>
        <p:nvSpPr>
          <p:cNvPr id="196" name="Google Shape;196;p30"/>
          <p:cNvSpPr txBox="1"/>
          <p:nvPr/>
        </p:nvSpPr>
        <p:spPr>
          <a:xfrm>
            <a:off x="87025" y="2978738"/>
            <a:ext cx="305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Mapping a few category into </a:t>
            </a:r>
            <a:r>
              <a:rPr b="1" lang="en" sz="1100"/>
              <a:t>one category</a:t>
            </a:r>
            <a:endParaRPr b="1" sz="1100"/>
          </a:p>
        </p:txBody>
      </p:sp>
      <p:cxnSp>
        <p:nvCxnSpPr>
          <p:cNvPr id="197" name="Google Shape;197;p30"/>
          <p:cNvCxnSpPr/>
          <p:nvPr/>
        </p:nvCxnSpPr>
        <p:spPr>
          <a:xfrm flipH="1" rot="10800000">
            <a:off x="35950" y="989425"/>
            <a:ext cx="9097500" cy="5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0"/>
          <p:cNvSpPr txBox="1"/>
          <p:nvPr/>
        </p:nvSpPr>
        <p:spPr>
          <a:xfrm>
            <a:off x="273800" y="631025"/>
            <a:ext cx="26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Transformation</a:t>
            </a:r>
            <a:endParaRPr b="1"/>
          </a:p>
        </p:txBody>
      </p:sp>
      <p:sp>
        <p:nvSpPr>
          <p:cNvPr id="199" name="Google Shape;199;p30"/>
          <p:cNvSpPr txBox="1"/>
          <p:nvPr/>
        </p:nvSpPr>
        <p:spPr>
          <a:xfrm>
            <a:off x="3115975" y="588025"/>
            <a:ext cx="2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Drop Columns</a:t>
            </a:r>
            <a:endParaRPr b="1"/>
          </a:p>
        </p:txBody>
      </p:sp>
      <p:sp>
        <p:nvSpPr>
          <p:cNvPr id="200" name="Google Shape;200;p30"/>
          <p:cNvSpPr txBox="1"/>
          <p:nvPr/>
        </p:nvSpPr>
        <p:spPr>
          <a:xfrm>
            <a:off x="3620663" y="3110525"/>
            <a:ext cx="1811400" cy="32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Column with null value</a:t>
            </a:r>
            <a:r>
              <a:rPr b="1" lang="en" sz="900"/>
              <a:t> </a:t>
            </a:r>
            <a:r>
              <a:rPr b="1" lang="en" sz="900"/>
              <a:t>&gt; 60%</a:t>
            </a:r>
            <a:endParaRPr b="1" sz="900"/>
          </a:p>
        </p:txBody>
      </p:sp>
      <p:sp>
        <p:nvSpPr>
          <p:cNvPr id="201" name="Google Shape;201;p30"/>
          <p:cNvSpPr txBox="1"/>
          <p:nvPr/>
        </p:nvSpPr>
        <p:spPr>
          <a:xfrm>
            <a:off x="3231187" y="3433625"/>
            <a:ext cx="2687400" cy="1438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-"/>
            </a:pPr>
            <a:r>
              <a:rPr lang="en" sz="900">
                <a:solidFill>
                  <a:srgbClr val="000000"/>
                </a:solidFill>
              </a:rPr>
              <a:t>Onlineservice</a:t>
            </a:r>
            <a:endParaRPr sz="900">
              <a:solidFill>
                <a:srgbClr val="000000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-"/>
            </a:pPr>
            <a:r>
              <a:rPr lang="en" sz="900">
                <a:solidFill>
                  <a:srgbClr val="000000"/>
                </a:solidFill>
              </a:rPr>
              <a:t>food</a:t>
            </a:r>
            <a:endParaRPr sz="900">
              <a:solidFill>
                <a:srgbClr val="000000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-"/>
            </a:pPr>
            <a:r>
              <a:rPr lang="en" sz="900">
                <a:solidFill>
                  <a:srgbClr val="000000"/>
                </a:solidFill>
              </a:rPr>
              <a:t>General</a:t>
            </a:r>
            <a:endParaRPr sz="900">
              <a:solidFill>
                <a:srgbClr val="000000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-"/>
            </a:pPr>
            <a:r>
              <a:rPr lang="en" sz="900">
                <a:solidFill>
                  <a:srgbClr val="000000"/>
                </a:solidFill>
              </a:rPr>
              <a:t>network</a:t>
            </a:r>
            <a:endParaRPr sz="900">
              <a:solidFill>
                <a:srgbClr val="000000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-"/>
            </a:pPr>
            <a:r>
              <a:rPr lang="en" sz="900">
                <a:solidFill>
                  <a:srgbClr val="000000"/>
                </a:solidFill>
              </a:rPr>
              <a:t>onlineshopping</a:t>
            </a:r>
            <a:endParaRPr sz="900">
              <a:solidFill>
                <a:srgbClr val="000000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-"/>
            </a:pPr>
            <a:r>
              <a:rPr lang="en" sz="900">
                <a:solidFill>
                  <a:srgbClr val="000000"/>
                </a:solidFill>
              </a:rPr>
              <a:t>beauty</a:t>
            </a:r>
            <a:endParaRPr sz="900">
              <a:solidFill>
                <a:srgbClr val="000000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-"/>
            </a:pPr>
            <a:r>
              <a:rPr lang="en" sz="900">
                <a:solidFill>
                  <a:srgbClr val="000000"/>
                </a:solidFill>
              </a:rPr>
              <a:t>Amusement</a:t>
            </a:r>
            <a:endParaRPr sz="900">
              <a:solidFill>
                <a:srgbClr val="000000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-"/>
            </a:pPr>
            <a:r>
              <a:rPr lang="en" sz="900">
                <a:solidFill>
                  <a:srgbClr val="000000"/>
                </a:solidFill>
              </a:rPr>
              <a:t>Quetionnaire</a:t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3523375" y="1690075"/>
            <a:ext cx="19302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</a:rPr>
              <a:t>Column doesn’t give clear decision tree analysis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203" name="Google Shape;203;p30"/>
          <p:cNvSpPr txBox="1"/>
          <p:nvPr/>
        </p:nvSpPr>
        <p:spPr>
          <a:xfrm>
            <a:off x="3430828" y="2090275"/>
            <a:ext cx="2115300" cy="732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Date columns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Generations columns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No_records, No_member_store use</a:t>
            </a:r>
            <a:endParaRPr sz="900"/>
          </a:p>
        </p:txBody>
      </p:sp>
      <p:sp>
        <p:nvSpPr>
          <p:cNvPr id="204" name="Google Shape;204;p30"/>
          <p:cNvSpPr txBox="1"/>
          <p:nvPr/>
        </p:nvSpPr>
        <p:spPr>
          <a:xfrm>
            <a:off x="3115975" y="1043125"/>
            <a:ext cx="317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Drop columns that</a:t>
            </a:r>
            <a:r>
              <a:rPr b="1" lang="en" sz="1100">
                <a:solidFill>
                  <a:schemeClr val="dk1"/>
                </a:solidFill>
              </a:rPr>
              <a:t> doesn’t give clear decision tree analysis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null value&gt; 60%</a:t>
            </a:r>
            <a:endParaRPr b="1"/>
          </a:p>
        </p:txBody>
      </p:sp>
      <p:sp>
        <p:nvSpPr>
          <p:cNvPr id="205" name="Google Shape;205;p30"/>
          <p:cNvSpPr txBox="1"/>
          <p:nvPr/>
        </p:nvSpPr>
        <p:spPr>
          <a:xfrm>
            <a:off x="6257550" y="588025"/>
            <a:ext cx="2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Fill Null Value</a:t>
            </a:r>
            <a:endParaRPr b="1"/>
          </a:p>
        </p:txBody>
      </p:sp>
      <p:sp>
        <p:nvSpPr>
          <p:cNvPr id="206" name="Google Shape;206;p30"/>
          <p:cNvSpPr txBox="1"/>
          <p:nvPr/>
        </p:nvSpPr>
        <p:spPr>
          <a:xfrm>
            <a:off x="6680425" y="3110525"/>
            <a:ext cx="1930200" cy="254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</a:rPr>
              <a:t>Fill null with mode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207" name="Google Shape;207;p30"/>
          <p:cNvSpPr txBox="1"/>
          <p:nvPr/>
        </p:nvSpPr>
        <p:spPr>
          <a:xfrm>
            <a:off x="6587875" y="3364625"/>
            <a:ext cx="2115300" cy="925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Null Value &lt;8%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Marriage: unmarried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Shopping average:  MED 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Shopping rec:  MED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Job:  general payer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6495475" y="1851675"/>
            <a:ext cx="2207700" cy="254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Fill null with 50 % LOW, 50% MED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209" name="Google Shape;209;p30"/>
          <p:cNvSpPr txBox="1"/>
          <p:nvPr/>
        </p:nvSpPr>
        <p:spPr>
          <a:xfrm>
            <a:off x="6541675" y="2107583"/>
            <a:ext cx="2115300" cy="732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Null Value &gt; 19 % 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Usage columns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Charge columns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6327850" y="1043125"/>
            <a:ext cx="290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Fill null value with </a:t>
            </a:r>
            <a:r>
              <a:rPr b="1" lang="en" sz="1100"/>
              <a:t>probability </a:t>
            </a:r>
            <a:r>
              <a:rPr b="1" lang="en" sz="1100">
                <a:solidFill>
                  <a:schemeClr val="dk1"/>
                </a:solidFill>
              </a:rPr>
              <a:t>50 % LOW, 50 % MED </a:t>
            </a:r>
            <a:r>
              <a:rPr lang="en" sz="1100"/>
              <a:t>and</a:t>
            </a:r>
            <a:r>
              <a:rPr b="1" lang="en" sz="1100"/>
              <a:t> </a:t>
            </a:r>
            <a:r>
              <a:rPr b="1" lang="en" sz="1100">
                <a:solidFill>
                  <a:schemeClr val="dk1"/>
                </a:solidFill>
              </a:rPr>
              <a:t>mode </a:t>
            </a:r>
            <a:endParaRPr b="1" sz="1100"/>
          </a:p>
        </p:txBody>
      </p:sp>
      <p:sp>
        <p:nvSpPr>
          <p:cNvPr id="211" name="Google Shape;211;p30"/>
          <p:cNvSpPr/>
          <p:nvPr/>
        </p:nvSpPr>
        <p:spPr>
          <a:xfrm flipH="1">
            <a:off x="6257575" y="588025"/>
            <a:ext cx="29100" cy="455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3045700" y="583625"/>
            <a:ext cx="29100" cy="455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30"/>
          <p:cNvCxnSpPr/>
          <p:nvPr/>
        </p:nvCxnSpPr>
        <p:spPr>
          <a:xfrm>
            <a:off x="1188588" y="3455450"/>
            <a:ext cx="751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30"/>
          <p:cNvSpPr txBox="1"/>
          <p:nvPr/>
        </p:nvSpPr>
        <p:spPr>
          <a:xfrm>
            <a:off x="75226" y="3715050"/>
            <a:ext cx="11226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Gold Card Superior </a:t>
            </a:r>
            <a:endParaRPr sz="800"/>
          </a:p>
        </p:txBody>
      </p:sp>
      <p:sp>
        <p:nvSpPr>
          <p:cNvPr id="215" name="Google Shape;215;p30"/>
          <p:cNvSpPr txBox="1"/>
          <p:nvPr/>
        </p:nvSpPr>
        <p:spPr>
          <a:xfrm>
            <a:off x="1920750" y="3705975"/>
            <a:ext cx="9213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Gold Card</a:t>
            </a:r>
            <a:endParaRPr b="1" sz="800"/>
          </a:p>
        </p:txBody>
      </p:sp>
      <p:cxnSp>
        <p:nvCxnSpPr>
          <p:cNvPr id="216" name="Google Shape;216;p30"/>
          <p:cNvCxnSpPr/>
          <p:nvPr/>
        </p:nvCxnSpPr>
        <p:spPr>
          <a:xfrm>
            <a:off x="1186338" y="3859875"/>
            <a:ext cx="751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30"/>
          <p:cNvSpPr txBox="1"/>
          <p:nvPr/>
        </p:nvSpPr>
        <p:spPr>
          <a:xfrm>
            <a:off x="75226" y="4073387"/>
            <a:ext cx="11226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Silver Card Classic</a:t>
            </a:r>
            <a:endParaRPr sz="800"/>
          </a:p>
        </p:txBody>
      </p:sp>
      <p:sp>
        <p:nvSpPr>
          <p:cNvPr id="218" name="Google Shape;218;p30"/>
          <p:cNvSpPr txBox="1"/>
          <p:nvPr/>
        </p:nvSpPr>
        <p:spPr>
          <a:xfrm>
            <a:off x="1920750" y="4064313"/>
            <a:ext cx="9213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Silver Card</a:t>
            </a:r>
            <a:endParaRPr b="1" sz="800"/>
          </a:p>
        </p:txBody>
      </p:sp>
      <p:cxnSp>
        <p:nvCxnSpPr>
          <p:cNvPr id="219" name="Google Shape;219;p30"/>
          <p:cNvCxnSpPr/>
          <p:nvPr/>
        </p:nvCxnSpPr>
        <p:spPr>
          <a:xfrm>
            <a:off x="1186338" y="4218212"/>
            <a:ext cx="751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30"/>
          <p:cNvSpPr txBox="1"/>
          <p:nvPr/>
        </p:nvSpPr>
        <p:spPr>
          <a:xfrm>
            <a:off x="-9225" y="4529525"/>
            <a:ext cx="12915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Platinum and loyal card </a:t>
            </a:r>
            <a:endParaRPr sz="800"/>
          </a:p>
        </p:txBody>
      </p:sp>
      <p:sp>
        <p:nvSpPr>
          <p:cNvPr id="221" name="Google Shape;221;p30"/>
          <p:cNvSpPr txBox="1"/>
          <p:nvPr/>
        </p:nvSpPr>
        <p:spPr>
          <a:xfrm>
            <a:off x="1912700" y="4467875"/>
            <a:ext cx="979500" cy="431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Loyal (Platinum) Card</a:t>
            </a:r>
            <a:endParaRPr b="1" sz="800"/>
          </a:p>
        </p:txBody>
      </p:sp>
      <p:cxnSp>
        <p:nvCxnSpPr>
          <p:cNvPr id="222" name="Google Shape;222;p30"/>
          <p:cNvCxnSpPr>
            <a:stCxn id="220" idx="3"/>
            <a:endCxn id="221" idx="1"/>
          </p:cNvCxnSpPr>
          <p:nvPr/>
        </p:nvCxnSpPr>
        <p:spPr>
          <a:xfrm>
            <a:off x="1282275" y="4683425"/>
            <a:ext cx="630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00" y="1173595"/>
            <a:ext cx="8221799" cy="348156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>
            <p:ph type="title"/>
          </p:nvPr>
        </p:nvSpPr>
        <p:spPr>
          <a:xfrm>
            <a:off x="457201" y="119063"/>
            <a:ext cx="7967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Analysis Execution ( </a:t>
            </a:r>
            <a:r>
              <a:rPr lang="en"/>
              <a:t>Decision</a:t>
            </a:r>
            <a:r>
              <a:rPr lang="en"/>
              <a:t> Tree Analysis ) </a:t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198525" y="647280"/>
            <a:ext cx="82218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152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found three segment that have </a:t>
            </a:r>
            <a:r>
              <a:rPr b="1" lang="en" sz="1400"/>
              <a:t>large population</a:t>
            </a:r>
            <a:r>
              <a:rPr lang="en" sz="1400"/>
              <a:t> and  </a:t>
            </a:r>
            <a:r>
              <a:rPr b="1" lang="en" sz="1400"/>
              <a:t>majority of them no </a:t>
            </a:r>
            <a:r>
              <a:rPr b="1" lang="en" sz="1400"/>
              <a:t>response</a:t>
            </a:r>
            <a:r>
              <a:rPr lang="en" sz="1400"/>
              <a:t> to campaign</a:t>
            </a:r>
            <a:endParaRPr sz="1400"/>
          </a:p>
        </p:txBody>
      </p:sp>
      <p:sp>
        <p:nvSpPr>
          <p:cNvPr descr="data:image/png;base64,iVBORw0KGgoAAAANSUhEUgAAAtsAAAKRCAYAAACFs2WiAAAABmJLR0QA/wD/AP+gvaeTAAAgAElEQVR4nOzdf3AcZ30/8PcldgJDUh3TVHLsVIEJo+DyQ6ppXRuK/Y2VwYnpXiiNPJKMm0ItddXYxYkF4ziraoqUug0n4mATqXeBIFTprpEL9d0UU2IplUutqyYmdwSPKxVM7ord3E5CbmvS/M7z/UM8m9v7fdKd9nR6v2ZurNt7dvezq5X12UeffR6HEEKAiIiIiIhKbe8VdkdARERERFStmGwTEREREZUJk20iIiIiojJZZXcARFQe//3f/41QKGR3GERV7YYbbsDmzZvtDoOIKhiTbaIq1dvbi8cee8zuMIiqHscZIKJcmGwTValXX30V7e3tGB0dtTsUoqo0NjaGXbt22R0GEVU41mwTEREREZUJk20iIiIiojJhsk1EREREVCZMtomIiIiIyoTJNhERERFRmTDZJiIiIiIqEybbRFQxdF2H3++Hy+WyO5RloaenBz09PXaHQUREOTDZJqKMQqEQenp64HA44HA40NPTg0gkAl3X4XA4yrLP3t5etLW1IRgMlmX7pWQYRtnOQyXsz266rsPr9ZrXn9/vz9guGAzC5XLB5XIVdd1EIhFz2w6HA11dXaUKnYjIgsk2EaXp6enB8PAwdu/eDSEEhBDYt28fYrEY6urqyrbfwcHBsm271E6fPm37/vr6+tDX17ekcWQTiURK1stuGAb27NkDYH52xng8jrGxsbTt+/1+eL1ejIyMYGRkBN/97nfh9XoL2sfMzIzl/Y4dO0oSOxFRKs4gSUQWsgc7EAhYltfW1kJRFExPT2Pz5s02RVcZDMMoOKlbjvsrlK7rmJycxNTUFLZu3Yp9+/aVZLsnT55EMBjEyMgIgPlrr6+vD01NTbjllluwbds2xGIxtLW1YXp6GjU1NQAAVVXR1NSEjRs3orGxMec+1qxZw2nWiWhJsGebiEyhUAj9/f04dOhQ1jabNm2yvJeJYHK5ia7rAOaTMflnfsMw0NXVZemdNAwDfr8fDocDLpcLc3Nzi4o/eXsOhyNjgpqpjYxXxpxcNx4MBs34YrEYAMDtdpslC3I7uY411zkqJPZs+8tU316K48tH9mIfPXoU69evx+DgIFpbW1FbW1vQ+vmMjY0BgJlEA8B73vMeAMD4+DgA4MyZMwCAtWvXmm2uv/56AOm91qlisRhcLhd6enoQCoVKEjMRUVaCiKpSe3u7aG9vL2odTdMEABGPxwteR1VVc51oNCoACFVVhRBCKIoiAAgAYnp6WoTDYfMz+bmqqiKRSAghhPD5fGb7hVAURWiaZokt+b1s4/F4hBBCxONxoSiKUBTFjCE1ZiFE2nEJIdLizHWsuc5RobHn2l85ji9VPB4XPp9PqKoqfD5fzmtEbj/fK9/6uZbLc5qpjaIoWbcthBCBQMASh6IoRV3z0ujo6IKvVSJaMe7m/xJEVWohyfZCEl1N03ImofK9TPYkmfDMzs6ayxKJxIKTbZmoJydN09PTlsRrYmIiYxsAwufzZT2GXMeVqU3qseY7R4XEXkhMpTy+VACE2+1OO7ZykIl08rUhY5AxFpKQ55JIJEQ4HDZvMOUNSjGYbBNRAe5mGQkRLUpfXx8GBwcRi8UwMDCQtV1ySQAAfPe73wUANDQ0ZG1TDFl6kFzKsGnTJkvtuSxBSG6zfv16y/qlkHoc+c5RIbEXopzHF4/HsW7dOhw8eBB+vz+tDKaU7rrrLgDAQw89BMMwAMyXrgDzJTWlUFNTg8bGRvT19cHj8SyLEXCIaHlyCMEnRIiq0a5duwAAo6OjBa/T1dWFoaEhJBKJohJfr9eLYDAIt9uNm2++GQDMh8/kcHWp/9UUuzyfQtYrdJ+Z2i2kTbKFnKN8sRcSUyliTxWJRHD8+HEAwJ133pn2MGKhQxTm2tfk5CSOHDmCYDAIj8eDm266Cc3NzQiHw2hsbDSH+st0rKqqFjWyjWEYcDqdRV9zY2Nj2LVrFx+0JKJc9rJnm4hMcvizZ599tuB1/H4/Ojs7cezYMUsv9VJTFAXA2z2gudpk6pVVVbU8gSH/OSok9kIs1fHJHuF9+/bh/Pnz6OrqsvR2i18NF5nvlcu2bdsQCAQghEBHRweefvppaJpmJvaZjlU+4Llhw4aijqempqas338iWtmYbBORSVEUKIqCoaGhrG1SSyHa2toAAPX19UXty+PxAFh8ginJ5GtoaMgsPYjFYpbJStrb2wEAFy5cMJfJti0tLSWJI5N856iQ2Aux1MdXW1uL1tZWDA4OYv369Th69GjJ9wHM36xMTU2hu7vbXLZ9+3YA1mO9dOmS5bNCGYZR1u8/Ea1w5a0JJyK7LOQBSSHeHsFCVdW0B9Si0WjayA1ydItoNCpmZ2fNB9Ti8biIx+NZH1iTI2AoiiKi0agQ4u0H/JBnZIxcccv15TZSH8CUo3PIY5AjbCRvR64vHwZMfnBTrif3FY/Hhdvtznmsuc5RobHn2p/cTimPz27yAUZVVYXb7c7YxuPxmKPZJBIJoapq2oOOmqZZRnXx+XxiYmLCfB+NRkUgEFhQjHxAkogKwNFIiKrVQpNtIeYTnUAgYI4KIZNij8djJsZSOBwWAISmaSIej5sjb8hkOnn9VNFo1NyHqqpm0plvaLls5P5lPKk3C7KNx+Mx4/L5fJYRNpJjlolUpmWpx53rWHOdo0Jjz7W/5ISvVMdnJxmHx+MR4XA4Z1s5qo2iKJYkWkpNtpOH/dM0Le/2c2GyTUQFuJsPSBJVqYU8IElEheMDkkRUAD4gSURERERULky2iYiIiIjKZJXdARARZVOK8ZqJiIjsxGSbiCoWk2giIlruWEZCRERERFQmTLaJiIiIiMqEyTYRrXg9PT3o6ekp+zpERLTyMNkmIqpgwWAQLpcLLpcLwWCw4PUikQgcDof5yjT1e75t67oOr9drbsPv9y/qWIiIViI+IElEK15fX9+SrFMsv9+PsbExjIyMAAAOHjyI5557Dh0dHXnXnZmZsbzfsWNHUds2DAN79uyBoigQQkDXdezZswfnzp1bkmMnIqoWTLaJiCpQLBZDW1sbpqenUVNTAwBQVRVNTU3YuHEjGhsbc66/Zs2arKO5FLLtkydPIhgMmsl4bW0t+vr60NTUhFtuuQXbtm0r4dESEVUvlpEQUdWbnJyEy+WCw+HAwMAAdF03P9N1HX6/Hy6XK+P7YDAIh8MBl8uFWCyWsU05nDlzBgCwdu1ac9n1118PIL3XOlUsFoPL5UJPTw9CodCCtj02NgYAZjIOAO95z3sAAOPj40UdCxHRSsZkm4iqWjAYRHNzMw4dOgQhBNatW4e6ujqzDnnPnj1oa2sza5aT34dCISiKgmg0imAwiMOHD6e1ySa5XjrXK5upqSkAQH19vbmstrbWPKZcIpEIAKC/vx+bN2+Gy+Wy3GAUsu1M+5CJ99DQUM79ExHR2xyCs0YQVaVdu3YBAEZHR22OxF4yoU3+r87hcMDtduPAgQMZ22RbJ1+bcsddzH4Nw8Czzz6L48ePo7+/Hx6Px6zHLmTbXV1dGBoawuzsLBoaGore/0owNjaGXbt28VwQUS572bNNRFVNVdWMy7u7u5c4kqVVU1ODxsZG9PX1wePxFDWSCQDcddddAICHHnoIhmEAeLvH3O12lzZYIqIqxmSbiKqaTLblsHVLlTAutoxEUZSsn2W7gchm586dlmS7kG1v2rQJExMTuHjxIpxOJ7xeL1544QUAwK233lrU/omIVjIm20RU1RobGxEIBHDx4kU4HA709PTA5/OZJSTlIoQo6JWNTIiTa63lA5obNmwoKpaamhpLgl7otrdt24ZAIAAhBDo6OvD0009D07S8I6EQEdHbOPQfEVW1YDCILVu2QFGUsifYpbR9+3YAwIULF8yHFy9dumT5rFCGYaClpWVR2/b7/ZiamjKHAiQiosKwZ5uIqprL5YLT6Uwr3+jq6oKu62nDACa/l7XK8t9MbZK/LqX6+np4PB4MDw/DMAwYhoHh4WF4PB7LKCKp08b7/X5MTk6a72OxGE6fPm0ZF7vQbRuGgUgkgq6uLly8eBGBQMAyFCAREeXHZJuIqlo4HM5Yozw0NITe3l7U1dWZy+rq6izvnU6n5d9MbZK/LrWOjg7s2LEDTqcTu3fvRktLS97ZI9/1rnehubnZLJl58cUXMx5/vm07HA44nU7MzMxAVdVl9VcBIqJKwqH/iKoUh/6bNzc3h3e84x2WHlu5/Oabb+awbbRgHPqPiArAof+IqHr5/X40NDSkJdrAfI+0z+ezISoiIlpJ+IAkEVWtsbExXL58Gdu3b7ck3HNzc5iamspbkkFERLRY7Nkmoqo1MjKCa6+9FocPHzYfjOzp6cHPf/5zJtpERLQk2LNNRFWrpqYGra2taG1txeDgoN3hEBHRCsSebSIiIiKiMmGyTURERERUJky2iYgWSdd1+P1+uFwuu0MhIqIKw2SbiGiRent70dbWhmAwaHcoORmGgVAoBK/Xm/XGIBaLoaury5xlM3k2SknXdXi9XvOhU7/fn7FNT09PzjZERCsBk20iokVaLg9fut1u/PM//zM6Ozsz3hjI6dkHBweRSCSwdetWNDc3W9oahoE9e/YAAIQQiMfjGBsbs0wZr+s6Lly4gL6+Pggh4PP50NbWhoGBgfIfJBFRheEMkkRVijNILi2HwwEAy2I2wWyxBoPBtKndU9v6/X60tbUhkUigpqYGABCJRNDU1ISJiQls27YNoVAImzZtKmifyxlnkCSiAnAGSSJaPgYGBuBwOOD1eqHrupnAAfM9rsmlDT09PdB1HUB6TXUwGDTLJGKxGID5JDJ1ma7rCAaD5npy+11dXZibm8sbr67rZswulyutJCPX8dghNdGWVFU1vx4bGwMAM9EGgPe85z0AgPHxcQBIS7QNwwAAaJpWsliJiJYNQURVqb29XbS3t9sdRsm43W4RjUaFEEIkEgmhaZpI/i9MVVUBQMTjcRGNRgUAoaqqEEIIRVEEAAFAhMNhIYQQ09PTZpvp6WkhhEhbT64DwGyTSCTMfc3Ozpr7l+2keDwuFEURPp9PCCHExMSEZf/5jidVciy5XoUotG0ikRAARCAQyLtutuXRaNQ8tuTzVQ1GR0cLPudEtGLdzf8liKpUtSXbMpGW4vG4JdHRNM1MkmX75M8zJYOFLMvUJhwOCwDC7XZnbefz+TJuW9O0go6nnApNticmJoSiKCKRSJjLMt1oZNumvHmRr+TzVQ2YbBNRAe5mGQkRLQuqqqKurg5+vx+GYaC2ttZSK9vX14fBwUHEYrGyP4jX2NgIAOju7s7aRpZbyLIWWSLS398PIP/xVIIjR47g0KFDlpKRu+66CwDw0EMPmeUhkUgEwPwDmMnq6+shhEA4HIamaeju7obX612i6ImIKgOTbSJaFu655x4oioK2tjY4nc6MCbXX68XevXuz1h4vJTmChxAi7QUUdjzJkpP2XK9S8fv9UBQlrf5606ZNmJiYwMWLF+F0OuH1evHCCy8AAG699daM22psbMTu3bsBAJ2dnSWLkYhoOVhldwBERIVoaGhAIBBAJBLB0NCQ2at84MABAPPJYWdnJ6LRKOrr65ckpuQHB7OZm5tDQ0ND2vJ8x5NqKXu9I5EIzp07h76+voyfb9u2Ddu2bTPfDwwMQNM0s8c/k0zngIhoJWDPNhEtCw6HA4ZhoLGxEYODgwiHw5Yyjra2NgBYkkRbjkSyY8eOrG08Hg8AYGRkxCy3kKOTAPmPxy66ruPUqVOWRDsSiaCrqytje7/fj6mpqbyxy3Pg8/lKFywR0TLAZJuIlg23220Oy/fud7/bUiMsS0disZhlWD5d180hAAFYEt/kNtmWSXIGRMMwMDIyAkVRzH1mWu+OO+4AMF+j7XQ64XA4UFdXh5aWloKOp1zk8ad+DczHvmfPHnR3d1tKU5qamiw3FnLym66uLly8eBGBQMBS1+1yuTAwMGAem2EYcLvd0DQNra2tZT5CIqLKwmSbiJaNffv2YXx8HA6HA+Pj45aSC9kT6/V64XQ6oWkaVFXFK6+8grq6OrOd0+kEAMsy+XWmZdL69evhcrngdDpRX1+PkZGRjG3l17W1tYhGo+bY0qqqppW45DqecnA4HObxAzBvAqTe3t6sU87ffPPNlm3MzMxAVdWMMXd0dKC7uxs33ngjHA4HHn30UXzyk5/MWpZCRFTNOIMkUZXiDJKlUY0zH1JpcAZJIioAZ5AkIiIiIioXJttERFnkquEmIiIqBJNtIqIsctVwExERFYLjbBMRZcFaXCIiWiz2bBMRERERlQmTbSIiIiKiMmGyTUS20HUdfr8fLpfL7lDySp7gJXlcaqo8/F4RUaVhsk1Etujt7UVbW1vWSVQqkRDCUsdtGAZCoRC8Xm9BNw2RSMRsm5oIBoNBuFwuuFyuRZ8TuS2HwwGXy2XOfpmN1+tNi0fXdfT09JhJa75t5BKLxdDV1QWHw4Guri5MTk6mtdF13Ywj1/7ynafU7xERke0EEVWl9vZ20d7ebncYOQEQy+G/oWxxapomNE0r6DjcbrdQFEUEAgERjUYtn/l8PqEoikgkEiKRSAhVVYXH41lQrG63WwAQ4XBYCCFEOBwWAITb7c7YXn6eHH88HhfT09OW+HJtI5dEIiECgYD5tdyWXCaXK4piHnM8HheKoghN0yzbKuY8LcW1NTo6uiyuXyKy1d38X4KoSjHZLp18ceb7XFVVoWmaSCQSaZ9Fo1EBwJLcygRYJsyLjRWAUBQlrW0ikch4s5AcS67tFiI5qc62LZmAJ58feQ4mJiaEEMWfJybbRFQh7mYZCREVJRQKZa2LHRgYMJfFYjEYhmEpDejp6ck6OUym7WWrvdV13dyXy+XKWJZQKXp6egAAfX19qKmpSfv8zJkzAIC1a9eay66//noAwMzMTNH7c7vdAOa/T8B8CYfcf6pHH30U+/btS1u+adMmy3vDMAAAmqYVHY+iKBmXq6pqfj02NgYAlvPznve8BwAwPj4OoPTniYhoqTDZJqKibNq0CRMTEwDmky+RVB974MABaJqGcDiM+vp6HDx4EJ2dnYjH44hGo+jv70dvb2/G7cbj8bRl0Wg0bZmu69izZw/WrVsHIQT279+P5uZmRCKRjNtNvTHI9iqHSCSC/v5+7Nixw7zpSL05mJqaAgDU19eby2prawFgQbXb8nuwefNmhEIhnDlzBvF4HI2NjZZ2k5OT+NjHPmbuK5tYLGYm8Lt37y46nlQycd+xY4e5LNNxysR7aGgIQOnPExHRUmGyTURF27ZtGzRNQ39/v5k8AW8nUjKxu+6666CqKmpra80kSSZPqTIlfcmJlTQ5OYlgMIjW1lYzFgA4fvx4xu2KXz0wl+9VDqdOnTKPo6OjA4lEAuvWrUNzc7PZ85ztfAALTyL7+vqgqio2b96Mc+fO4eqrr7Z8rus6fvrTn6b1YKeKxWK48cYb0d/fv6h4kp09exaKomDLli3mMtnLPTc3l3W9cpwnIqKlwGSbiBbkzjvvBACcPHnSXHb27FlzOTCf9A0ODiIWi2FgYKAk+5UlB6m90jIhrCTd3d0A3r75qKmpMRPL4eHhsu13YGAAW7duRSKRADDfI518U3TixAl0dHTk3U59fT2EEAiHw9A0Dd3d3fB6vYuK7ciRIzh06JClZOSuu+4CADz00ENmnPIvFbJXnYhouWKyTUQL0tjYCEVRzOQXAJ588sm0cgWv14u9e/dmrd0tluzFLLR32s4ykkzk+ZE9tbnOS3Jdc6H8fj+6u7tx++23o6amBrt370YwGMTjjz8OYP78bd++veiYZQlJZ2dn0TElx6YoSlqPuixNunjxIpxOJ7xeL1544QUAwK233gqg9OeJiGipMNkmogVrb29HMBhEKBRCLBbDxo0bLZ/7/X50dnbi2LFjaGhoKOm+c5UcJLOzjEQmgcm9ypJMHuW/yQ+OyocaN2zYUPQ+29raALxd81xXVwfg7STZ5XLhxhtvzPpAajaL/f5FIhGcO3cua4/6tm3bEAgEIIRAR0cHnn76aWiaZt6clPo8EREtFSbbRLRgsl56eHgYZ86csdThAm8nfplqrxfK4/EAAEZGRswkVo5OUmlaWloAAM8++6y5TMbc3t4OAGYv84ULF8w2ly5dsnxWjNQeYJl0y+W5bjRy3XTIuH0+X9Ex6bqOU6dOWUZEiUQi6Orqytje7/djamrKLMMBSn+eiIiWCpNtIlqw2tpaaJqGoaEhXLx4MW1oO5ngxWIxS0+0ruuWHkr5deqDcvIhQgBmYnbHHXcAmK/RdjqdcDgcqKurMxPbpZbpAVFJPkiaPOTh448/DkVRzAc86+vr4fF4MDw8DMMwYBgGhoeH4fF4LDcpcqjDbKOuSPv37wcAcwZGeQ7l8kK4XC4MDAyYPceGYcDtdkPTNDPuQmOSo8d0d3dbetObmposI5IYhmEm4BcvXkQgELBcT4WeJyKiilPmgbyJyCZLNamNnFhkdnY262eapol4PC40TROqqpoTlCS/hJifuERRFMsMg4qiCJ/PJ+LxuLndaDRqTsYit1dOyDJBSuoxZGvn8XjMzzweT8bJbQKBgDn5jJzIJZk8d5kmp0k1MTEhVFU1z0+m7eU6PhmLfLnd7owT3RQSk4wj00teM8nnJt9EPvnOU7ZjKgdOakNEBbjbIUSZihWJyFa7du0CAIyOjtocyfIna5kr4b9Ll8uFQCBgdxgWlRjTUnzPxsbGsGvXroq4LoioYu1lGQkR0TIRCoVw6NAhu8OwqMSYiIgqySq7AyAiovwmJydxww03lHxUl8WoxJiIiCoNk20iogLZWU4iR36pJJUY01KOmU5EVAgm20REebAmd/ng94qIKg1rtomIiIiIyoTJNhERERFRmTDZJiIiIiIqEybbRERERERlwgckiarY2NgYXn/9dbvDWHZee+01AMBVV11lcyRL45e//CWuueYau8NYdsbHx+0OgYiWASbbRFWqtbWVifYCnT17Fv/3f/+H5uZmu0Mpu1dffRXf//730djYiJtuusnucJaVlpYWvO9977M7DCKqcJyunYgoyfHjx7Fz505873vfwyc+8Qm7w1kS9913H44dO4Yf/ehHeO9732t3OERE1WQvk20iol95/vnn8YEPfACKouDRRx+1O5wl8+qrr+J3fud3cN1112FycpITwxARlc5ePiBJRPQr+/btw1VXXYWBgQG7Q1lSV199Nb75zW/iBz/4AY4dO2Z3OEREVYXJNhERgO985zv4h3/4B3i9XtTU1NgdzpL7yEc+gkOHDuG+++7DT3/6U7vDISKqGiwjIaIV7xe/+AU+8IEP4JOf/OSKKh9J9dprr2Hjxo249tprMTU1hSuuYH8MEdEisYyEiOjzn/88Vq1ateLKR1JdddVV+OY3v4mZmRk8/PDDdodDRFQVmGwT0Yp24sQJ/P3f/z08Hs+KLB9J1dTUhPvvvx/3338/5ubmbI1F13X4/X64XC5b4yAiWgyWkRDRiiXLR2677TY89thjdodTMV5//XVs3rwZV111Ff7t3/4NV155ZcHrFjqSSSG/erq6ujA0NFRweyKiCsQyEiJauT7/+c/jiiuuwFe+8hW7Q6koq1evxmOPPYYf/vCHRZfWCCGQSCQs75NfExMTBW9rcHCwqH0TEVUi9mwT0YoUDAbhcrkQCASgKIrd4VSkw4cP40tf+hKeeuopfOADHyhqXdnDnelXjMPhKLinOtd2iIiWAfZsE9HK8+KLL0JVVXzmM59hop3DF7/4RXz4wx/G5z73ObzxxhuL3l6mxNkwDHi9XjgcDjgcDvT09EDX9ZzbGRgYgMPhgNfrha7raaUruq6bbVwuFyYnJxcdOxHRQjHZJqIV59577wUAfPWrX7U5ksp25ZVX4pvf/CZ+9KMf4cEHH1zUtmKxWMblBw8eRGdnJ+LxOKLRKPr7+9Hb25t1OwMDA2hpaYEQAjt37sTRo0ctn+u6jj179mDdunUQQmD//v1obm5GJBJZVPxERAvFMhIiWlFOnjyJHTt2sHykCG63G/fffz+eeuopfOhDHyponWwPSqb+yunp6cHzzz9v1men9n5neh+Px1FbWwtgPrmuq6szP/f7/Whra7Psx+FwQNM09PX1FRQ7EVEJ7WWyTUQrhmEY+OAHP4j/9//+H0ZGRuwOZ9l488038fGPfxyvvvoqQqEQVq9enXed1CQ5FovhxhtvzFp7HYvFMD4+ju7ubst6qduRI5T4fD7cfvvtacM1ulwuBIPBjPvgrzsisgFrtolo5bjnnnvwxhtvcMKWIl155ZUYHh7G+fPn8dd//dcL2kZ9fX3Wz7xeL/bu3VvQXxruueceKIqCtrY2OJ3OtNFSZKKdOgoKE20isgt7toloRZDlI9/+9rfxh3/4h3aHsywdOXIEX/ziFzEzM4OmpqacbQsdRUSWfUSjUdTX1+ctI5EikQiGhoYwNDQEt9uNAwcOWNrPzs6ioaGhyCMkIio5lpEQUfWT5SO///u/D5/PZ3c4y9Zbb72FW265BS+++CKeeuopXHXVVVnbFppsF1Kjnfo+kUiY5SORSARNTU3m516vF52dndA0Dd3d3aipqYGu6xgZGTETciKiJcQyEiKqfgcOHMBrr72WNnIFFeeKK67AN77xDVy4cCHnw4aGYWT8OhNZOhKLxSzTw+u6bhkCMPlrt9ttjm7y7ne/G2632/zsjjvuAAD09/fD6XTC4XCgrq4OLS0thRwiEVHJMdkmoqr2/e9/H9/4xjfwta99Ddddd53d4Sx7N910E/72b/8Wf/M3f4Onnnoq7XOHwwGn02m+lwlvNjJp93q9cDqd0DQNqqrilVdeQV1dndku+et9+/ZhfHwcDocD4+Pjlh7r2tpaRKNRaJoGAFBV1SxRISKyA8tIiKhqXb58GR/84Afx0Y9+lOUjJSSEwK233op4PI6zZ8/i6quvtjskIqJKxTISIqpeX5nifysAACAASURBVPjCF/DKK6+wfKTEHA4HHn30UcRisZwT0BAREctIiKhKTUxMwOPxsHykTN773vfiy1/+MtxuN0KhkN3hEBFVLJaREFHVuXz5Mj70oQ/hd3/3dzE+Pm53OFVLCIHbbrsNsVgMP/zhD/HOd77T7pCIiCoNy0iIqPp84QtfwEsvvYSvfe1rdodS1WQ5yf/8z/+YDyQSEZEVk20iqiqyfOTo0aOora21O5yq95u/+Zv4yle+gocffhg/+MEP7A6HiKjisIyEiKrGL3/5S3z4wx9GU1MTvv3tb9sdzoqyY8cO/OQnP8HTTz+Nd73rXXaHQ0RUKVhGQkTV4+DBg7h8+TIeeeQRu0NZcR599FE8//zzuP/+++0OhYioojDZJqKqMDU1hUceeQRHjx7FmjVr7A5nxVm7di2OHDmCr371q5iamrI7HCKiisEyEqIVLtfsfplU4n8ZL730EhobG/HhD3+Y5SM2u+OOO/DjH/8YkUgE11xzjd3hEBHZjWUkRAT4fD4IIcyXlLyskmdgPHToEF588UWWj1SAv/u7v0MikcAXv/hFu0MhIqoI7NkmWuEcDkdab7Xs7U5ebhgGnE5nxfVsT01N4ZZbbsG3vvUtfOYzn7E7HML8zduuXbvwxBNPoLm52e5wiIjsxJ5topUuGo0W1K6mpgbRaBS6riMYDMLlcsEwDHR1daGnpwcOh8N8SZmWAYCu6xgYGIDD4YDL5cLk5OSCYn/ppZfwp3/6p/iDP/gDJtoVpK2tDZ/+9Kfxuc99DpcvX7Y7HCIiWzHZJlrh6uvri2q7Z88euFwuBINBnD9/Hqqq4vnnn0c8Hk9rnymR13Ude/bswbp16yCEwP79+9Hc3IxIJFJ07Pfffz9+8YtfYGhoqOh1qbweeeQRvPzyy7j33nsty9944w089thjOH/+vE2REREtLZaREFGaTGUkmT5PJBKoqanJuV7qMr/fj7a2trQ2mqahr6+v4Bh/8IMfYOvWrfj617+OP/mTPyl4PVo6x48fx86dO3Hy5Els374d//mf/4nPfOYzOHv2LD796U/jH//xH+0OkYio3PYy2SaiNIUm24XUeqcuk73imRT639HLL7+MxsZG3HzzzVm3RZWhtbUV//7v/44/+7M/Q19fH9566y288cYbqKurw3PPPWd3eERE5cZkm4jSlTPZzrftQhw4cACPPfYYfvzjH2Pt2rUL3g6V38zMDG6//XYkEgm89dZbls9mZ2fR0NBgU2REREuCD0gSkT3m5uYWtN709DQefvhhfOUrX2GiXcHeeustPPzww9iyZQsuX76clmivWrVqwQ/GEhEtJ0y2iWhJeTweAMDIyAgMwwDw9ugk+bz88sv47Gc/i0984hOs065gFy9exIYNG3Dvvffi1Vdfxeuvv57WRgiBJ554woboiIiWFpNtIrLQdT3j17mWSaqqAni71zoUCpmfdXV1AZifYRAA+vv74XQ64XA4UFdXh5aWlryxaZqG5557zkzYqTKNjY0hEomk9WYne/PNN3Hq1KmcbYiIqgGTbSIyycRXqqurSxsjO/lzl8tl+ey+++6Doijmg4ubNm2Coijw+Xz4q7/6KwBAbW0totEoNE0DMJ+gR6PRvEMQyvKRgYEB3HDDDYs6Tiqv7u5uuN1uXHnllVi1alXWdv/7v/+7oCEfiYiWEz4gSUQV75VXXsFv//Zvo76+Ht/73vfSbgCoMoVCIXz605/G888/n7GUZPXq1XjggQfwhS98wYboiIiWBB+QJKLK19vbi4sXL8Lr9TLRXkY2bdqEZ555BrfddhuuuCL9140sJSEiqmZMtomoos3MzGBgYAAPPfRQUbNdUmX49V//dZw4ccIsK7nyyivNz9566y2cPn0ar732mo0REhGVF8tIiKhivfrqq/jIRz6CdevWsXykCoRCIbS0tCAej1vKSk6fPo2Pf/zjNkZGRFQ2LCMhosr1pS99CbFYjOUjVSJTWcnq1as53jYRVTUm20RUkWZmZvDggw/iy1/+MstHqojT6TTLSlavXo3XX38do6OjdodFRFQ2LCMhooojy0fWrFmDJ554YsX3aj/33HO455578Oabb9odSkm9+OKL5gOSf/RHf5TxIUpaGd73vvfhr//6r+0Og6gc9jLZJqKKc//99+OrX/0qfvSjH+G9732v3eHYbmxsDLt27Spo4p/l5vXXX8cLL7yANWvW2B0K2WR8fBzA/KyiRFVob/bZBoiIbHD27Fk8+OCDOHLkCBPtFI8//rjdIRCVnLyZJKpW/JsdEVWM1157DZ/97Gfx8Y9/HH/+539udzhERESLxp5tIqoYDzzwAH72s5/hxIkTK75Om4iIqgOTbSKqCOFwGIcPH8ZDDz3E8hEiIqoaLCMhItvJ8pGPfvSjLB8hIqKqwmSbiJZMLBbDmjVrMDY2Zln+wAMP4L/+67/w9a9/neUjRERUVZhsE9GSOX36NOLxOHbt2oU77rgD8XjcLB954IEHcNNNN9kdIhERUUmxZpuIlszk5KQ5a+DJkyfR0NCA97///fi93/s97Nu3z+7wiIiISo4920S0ZP7lX/4Fr7/+OoD5yUwuX76MmZkZvOMd70A8Hrc5OiIiotJjsk1ES+LZZ5/FpUuXLMvkjHFTU1N4//vfj5GRETtCIyIiKhsm20S0JP71X/8VV155ZcbPZC/3H//xH2P79u1LHBkREVH5MNkmoiVx6tSpnCONyF7udevWLVVIREREZcdkm4iWxBNPPIE33ngj42erVq3C1Vdfjcceewzf+MY3ljgyIiKi8uFoJERUdj/5yU+g63rGz1atWoUbb7wR//RP/4QPfvCDSxwZERFRebFnm4jKbnJyMmO9tsPhQEtLC8LhMBNtIiKqSky2iajsJicnLfXaq1atwurVqzE0NISxsTFcc801NkZHRERUPiwjIaKyO3XqlFmvvXr1atTV1eHEiRPYsGGDzZERERGVF3u2iaiszp8/jxdeeAEAcMUVV+C2227DM888w0SbiIhWBCbbRFRWx48fBzBfn+12u3HixAk4nU6boyIiIloaTLapamiaBofDwVeFvf7yL/8SwPw42vfeey+uuOIK22Mqx2tmZsbmnwAiIqpErNmmqvGzn/0Mq1evxujoqN2hUJI333wTb731FlavXm13KGWzc+dO/OQnP8HGjRvtDoWIiCoMk22qKi0tLWhpabE7DCIiIiIALCMhIiIiIiobJttERERERGXCZJuIiIiIqEyYbBMRERERlQmTbSIiIiKiMmGyTbQM9PT0oKenp+zrEBERUWkx2SaiRQkGg3C5XHC5XAgGg2Vfj6pDpd8MVnp8RLR8cJxtomWgr69vSdYplt/vx9jYGEZGRgAABw8exHPPPYeOjo6yrEfLk2EYcDqdEELYHcqSMwwD58+fxzPPPINgMIhAIGB3SBkFg0F4vV4AQEdHBxRFKWi9SCSCpqYm872qqhgcHCxLjETLFZNtIlqQWCyGtrY2TE9Po6amBsD8L9qmpiZs3LgRjY2NJV2Plq/Tp0+nLVuKm8HFKFV8brcbANDf31+S7QHzCe7x48dLFuNibn5nZmYs73fs2FGSmIiqCctIiCrA5OQkXC4XHA4HBgYGoOu6+Zmu6/D7/XC5XBnfB4NBOBwOuFwuxGKxjG3K4cyZMwCAtWvXmsuuv/56AOm/gEuxHi1PhmGYPaYrUV9fX0mSYvkz3dXVhfPnz2Pfvn0liO7tm99Dhw6hpqYGNTU1UFUVnZ2diEQieddfs2YNhBDmq9AecaKVhMk2kc2CwSCam5tx6NAhCCGwbt061NXVweFwwOFwYM+ePWhrazPrmpPfh0IhKIqCaDSKYDCIw4cPp7XJRm4/3yubqakpAEB9fb25rLa21jymUq9HCyNvulwuF0KhkHlzBiDj9znb917XdQwMDJg3dpOTk5bP5Wderxe6rpvru91u8/sqt5vtZtAwDPj9frOd3FZyDMXeaGZqI/fl9XrNffX09Jj7ynSDK58xMAwDXV1dlnrufOdmMSKRCHp6enD06FGsX78eg4ODaG1tNX9mFmsxN7+xWAwulws9PT0IhUIliYeoKgmiKtHe3i7a29vtDqNoAETqjyIA4Xa7s7bJtk6+NqWUbfv59rvQ9SoZADE6Olq27Y+Oji7o3GiaJhRFEfF4XAghxMTEhOU8x+PxtPMejUbTlsXjcaEoivD5fJbthMNhIYQQbrdbRKNRIYQQiURCaJqW81pUFCXj91tRFOHxeCz7VBRFJBKJtPWmp6ct8aqqWnAbIYRQVVUAEPF4POc2Mm0zHA6bbfOdm2znIJd4PC58Pp9QVVX4fD7z+5eJ3G6+VzbyPGTarqIoOeMMBAKWfSRfa8VY6PVNtEzczaubqsZyTbYz/bLLlzgz2a4slZhsF5r0FXIt+Xy+jG00TTO/Tk6yZBJfzD5kvMnbmZ6eFgDMRLbQbRXSRtM0S/Jd6M+cTPwLPTe5YspG3myn7qscFvvzmEgkRDgcNm+w5M1SMZhsU5W7m2UkRDZTVRXA/J/7AZh1kvLBqnJZbBlJrtpMeUylXI+KMz4+DgAleeB0bGwMQHqJiXzoT1VV1NXVwe/3wzAM1NbWFj3yiIw3uTxi/fr1lv2XUl9fHwYHBxGLxTAwMFDwevKhXinfuVmIeDyOdevW4eDBg/D7/ZZSmkpTU1ODxsZG9PX1wePxsBSMKAMm20Q2a2xsRCAQwMWLF83aUZ/PhwMHDpR1vyLpoaZcr2xk0pycCMia2A0bNpR8PSrO0NBQybYlE6hs18c999wDRVHQ1tYGp9NZVPKaK16Z2JYrgfN6vdi7d++iHurLd24Wora2Fq2trRgcHMT69etx9OhR9PT0ZHxg0a6b5kx27tzJZJsoAybbRDYLBoPYsmULDhw4ACEEAoEAWltb7Q4rr+3btwMALly4YC67dOmS5bNSrkf2m5uby7i8oaEBgUAA4XAYqqqiu7u76IQ7002YVI6/ePj9fnR2duLYsWNoaGhY9PaynZvFkr3G+/btw/nz59HV1WXp7bbrpjkTOZIJEVkx2SaymcvlgtPpTOuJ6urqgq7raaMxJL83DMPyb6Y25foTdH19PTweD4aHh2EYBgzDwPDwMDwej2WkkdSZ+ApdjxZHliEVMnxbPh6PBwAwMjJiXmtyBA5gvnfVMAw0NjZicHAQ4XAY3d3dRe2jvb0dgPUmTO6rpaVl0ceQqq2tDQAWfc3lOzelkqm3uxRKefNrGEZZvldEy17568KJlsZyfUAyHA5bRjtIfsmHJ3O9hMg/IkE5yREJFEURExMTaZ9rmpb2sFgh6y0nqMAHJGdnZ83zK0cKSR49QpLX2OzsrBDi7YcS5fUnhHXUkuSX3C5+9UCgfB+NRi2j6cjrOx6PC7fbbdmefCAykUiYo4/IZXJEDil5PfnwYCKRsGyrkDbJMUWjUfNcZdpG6vtU+c5N6v6X4qHHYnk8HqGqqkgkEiKRSAhVVdMedEz9Ofb5fJaf22g0KgKBwIL2zwckqcpxNBKqHss12Z6dnbX8Yk5ezl9Ay0MlJttCCHOIOvxqlIjkpE+KRqNm4imTJTmUXfLIINFo1BxxQlVVyzWbnEgD1mErZRwyIc+UnErxeFx4PB5zuc/nsySnC73RzLQsNSY5Okny0IeZXpmGw8t3bpb6Bnghir1pTr5x0zQtbdSbYjDZpip3t0OIRTzFQVRBdu3aBQAYHR21OZLC+f3+rPXZhmHg5MmTy6J+e6VzOBwYHR01SyFKbWxsDLt27VrUQ3eSfFiO//VTpSjl9U1UgfausjsCopVsbGwMly9fxvbt2y21o3Nzc5iamkJHR4eN0REREdFi8QFJIhuNjIzg2muvxeHDhy3TRv/85z9nok0ltxQPzhIRkRV7tolsVFNTg9bWVnOUAaJyqqurs3zNP9sTEZUfk20iohWCyTUR0dJjGQkRERERUZkw2SaqMrquw+/3w+Vy2R0KERHRisdkm6jK9Pb2oq2tDcFg0O5QcorFYujq6jJny5ycnMzYLhgMwuVyweFwwOVywe/3L6gNLQ+pM46Wax0ioqXCZJuoyiyHBy0Nw0AkEsHg4CASiQS2bt2K5ubmtBuEgYEBuFwu9PX1QQiBvr4+tLW1WabCLqQNUSnImzqXy1XwzWy+m0rDMMyRiFJfyTeNhmEgFArB6/Xyr1ZEy41t8+kQldhynUGyHFChs9RJmaZ1zhRztmXJs/gV0qbcUKEzSFLp+Hw+oShKzinNUyUSCfNaTyQSwufzWWbqFEKI6enprLNMJs/gKWdwrPSf7YXg9U1V7m72bBMt0MDAABwOB7xeL3RdN2fmA+Z7obxer2XsbDmucWpNdTAYNHu9YrEYgPmZJVOX6bpu9qwBMLff1dWFubm5vPHqum7G7HK50nrYch1PqSmKknG5qqqW9263GwAQCoUAwDwXfX19RbUhWoxYLIa2tjYcOnQINTU1qKmpgaqq6OzsRCQSybre6dOnzWtdDvMJwNIz/eyzzyIajUIIYb7i8Tg0TUNtba3Zrq+vj9c00XJlc7ZPVDJL2bPtdrtFNBoVQsz3WMkeJ0lVVbNnKhqNCgBCVVUhhBCKopi9U+FwWAjxdu+WqqpienpaCCHS1kNSj5dsI3vYAIjZ2Vlz/0jp/YrH40JRFOHz+YQQQkxMTFj2n+94UiFLT1zqq1CJRCKtx0+SsUxPTwufz2fp7SumTTmBPdsFm5iYMH8G3G635XsVj8fNHuRM7wOBgPlXC3m9prYpB9kjLfcp9wsgb+92quSfabmdTPuTP5uZ1q+Wa0GqpuubKIO7eXVT1VjKZFsm0pL8xStpmmb5hZr6CzLTL8xClmVqEw6HzcQlWzuZLKRuW9O0go6n3GQClkgkMn4ubyg0TVtUm3Jhsl0YmSzLm0V5XcpX8o2oENYb02w3oanrZLLYm0N5bWXabjFJfq6bytT95TuWalIt1zdRFiwjIVoIVVVRV1cHv98PwzBQW1trmTCkr68Pg4ODiMViZX9Qr7GxEQDQ3d2dtc3Y2BgAWB6+AoD+/n4A+Y+n3I4cOWL+iT7VwMAAtm7dikQiAQDYvXs3DMMoug3ZT5ZPbNq0CQDMsgq32w0hBAKBgKV98nu5Tn19PQBgaGgorU02IqlEI9crG7mvTIoZ9efs2bNQFAVbtmzJ2iYSiWDr1q0Fb5OIlgFbcnyiMljKnu3Z2VlLj1pyr7Lk8XiEoihidna2rD3bhbTLtl4xx5Npf/lehfD5fFn/FC97PmVPtTyXye0LaVNuYM92QTL1EC/k2i32+l6sQn/u8lEUxeyhz0bTtJxlUOU+VjtUy/VNlAV7tokWoqGhAYFAAOFwGKqqoru729KD7ff70dnZiWPHjqGhoWFJYkp9uDCTbA9S5jueVGKRPYVSJBLBuXPn0NHRkfHztrY2ADB7vOvq6gAAnZ2dRbWhyiCvUTmknXy4UD7kWi7ZhtZLfWWT7YFeoLCfO2D+mBVFMXvoM5EPUSc/GElEyx+TbaIFcDgcMAwDjY2NGBwcRDgctpRxyARQ/sm7nGQCvWPHjqxtPB4PAGBkZMQsr5CjkwD5j6ccdF3HqVOnLCMsRCIRdHV1me9TkxyZUCcvL6QNVYbGxkYEAgFcvHjRHKXH5/PhwIEDZd3vYm8O5bUkk2Hg7VFvNmzYkHf/+W4qpcnJSdx5552FHBIRLSNMtokWyO12m79w3/3ud1t65+Qv51gsZulN1nXd8gs7OfFNbpNtmSR7Bg3DwMjICBRFyZgQyK/vuOMOAPM12k6nEw6HA3V1dWhpaSnoeEpN13Xs2bMH3d3dlp7FpqYmy03D/v37Lccrh/eTywttQ5UhGAxiy5YtOHDggFmjLeu2K9n27dsBABcuXDCXXbp0yfJZNoXcVEpTU1PmMxhEVD2YbBMt0L59+zA+Pg6Hw4Hx8XFL75z8xer1euF0OqFpGlRVxSuvvGKWOQCA0+kEAMsy+XWmZdL69evhcrngdDpRX1+PkZGRjG3l17W1tYhGo9A0DcD8n76j0ail5z3X8ZRab29v1gfLbr75ZvPrbdu2YWJiAlNTU3A4HBgeHsbExAS2bdtWVBuqDPKaTS3f6OrqSrsRzXZjmvzga6Z1yqG+vh4ejwfDw8MwDAOGYWB4eBgej8fyM5Q6bXyhN5VAYQ9GJh87HwAmWkaWtEScqIxWwgySqMKHo6oB+IBkQcLhsOVB3OSXfHgy10uI/A/nllPyON8TExNpn8tZHqVcx5Q8Lr5ct5AHI5fyeJdKtVzfRFncvaqMeTwREZHpne98J44dO5Y2XN/c3Bxuvvnmgh6qLaRNuSiKknP/qTM8Dg4OYnBwsKBt55sd0s7jJqLFYRkJ0TKxFH8uJyoXv9+PhoaGjA8N19XVwefz2RAVEVH5sWebaJlIrcVmTxctJ2NjY7h8+TK2b99uSbjn5uYwNTWVd6QOIqLlij3bRMuEKHIMa6JKMjIygmuvvRaHDx82HxTs6enBz3/+cybaRFTV2LNNRERlV1NTg9bWVrS2thZcx0xEVA3Ys01EREREVCZMtokWQdd1+P1+uFwuu0PJq9CpqVcinhsiIioXJttEi9Db24u2trasE7RUokw138FgEC6XCy6Xa9HHUqptxWIxdHV1mZOeTE5O5tyfw+GAy+UyZ5Ispg3r4KvHcroBJqKVgck20SJUQ+2p3++H1+vFyMgIRkZG8N3vfhder9fWbRmGgUgkgsHBQSQSCWzduhXNzc1pyfvAwABcLhf6+voghEBfXx/a2towMDBQVBuqHsvlBtgwDIRCIXi93pw3BoXcvBbSJhKJpM3aSURLxIaZdIjKwq4ZJLFMZnLLFGc0GhUAxPT0tLksHA4LACIcDhe1/VJuKxAIFBR/tmWKohTVJlfbQoAzSFaU5fAzKWebzBWrz+cTiqKIRCIhEomEUFVVeDyeotsIIYTH47HMPJnpZ8wuvL6pyt3Nnm1akUKhUNY63YGBAXNZLBaDYRjwer2W4cqyTSqTaXvZaoF1XTf35XK5spZJlNOZM2cAAGvXrjWXXX/99QCAmZkZ27alKErG5aqqWt673W4A899PYL70BLDOxldIG6Kl1tfXl/MajMViaGtrw6FDh1BTU4OamhqoqorOzk5EIpGC20hr1qyxDB2a7WeMiEqPyTatSJs2bcLExAQAQNM0S73ugQMHoGkawuEw6uvrcfDgQXR2diIejyMajaK/vx+9vb0ZtxuPx9OWRaPRtGW6rmPPnj1Yt24dhBDYv38/mpub035BSqk3BtlexZqamgIAyyQjtbW1AFD0n+FLua1UhmEAAHbs2GFZLr9XmzdvRigUwpkzZxCPx9HY2FhUGyqevFH0er3Qdd1y/eW6QU2tqQ4Gg2ZZg7wR8vv9act0XTfLJQCY2+/q6sLc3FzeePPd3OY6HjsUcvNa6A1uLBaDy+VCT0+PedNJREvI1o51ohJaSBmJ/DNuIpEwlyUSCaFpmqWNqqrme6T82Tff+0zLfD5fxjbJ+y21QuLKt7zY7S90W6kmJibMP5Vnoqqqef4W02ahsWKFlZG43W4RjUaFEG//vCTHJ891PB43y4vkz5CiKOZ5luVF09PTZhtZhpS6nlwHSaVKsmwCgJidnTX3n/p9jMfjQlEU4fP5hBDz11Py/vMdT6rkWHK9CpGtrTyuTO1lCVQhbYSYL8tKjktRFBGPxwuKbylU2vVNVGJ38+qmqrGQZFvWFMtfwkLM/yLOVGMcjUaF2+0uSbKdnHAs5Bf0QiznZFtRFEsteDK32y18Pp+ZJGVKygtps5hYV1qyLRNpKR6PW+Ir9ga10GWZ2sifYbfbnbVdvpvbfMdTTsX+3CQvL2bdRCIhwuGweSORqa7bLpV2fROVGJNtqh4LfUBSURRLL1Cm3mWPxyMURRGzs7MlSbaLTepK0ZOWqY1M+jO1TU6WClHKbSXz+XxZEwOZRMnEWX5/ktsX0iY5Vibb+ckeVXkDk02hN6iFLis0uSz25rbQ4ymHpUq2k8n/zypFpV3fRCXGBySJ2tvbEQwGEQqFEIvFsHHjRsvnfr8fnZ2dOHbsGBoaGkq670JqTQFYHmzK9SqWfEgq+YFPWSO7YcMG27YlRSIRnDt3Dh0dHRk/b2trAzA/FTgA1NXVAQA6OzuLakPFueeee6AoCtra2uB0OjMOo+j1erF3796KeBBPPjOQ7WemkONJVq5nKJLlOm/yQeFC2mSyc+fOih8akaiaMNmmFW/btm0AgOHhYZw5cwZbtmyxfC6TteQH/xbL4/EAAEZGRsyH/+QDXEtp+/btAIALFy6Yyy5dumT5zI5tAfPn49SpU5YRGyKRiGV84NRkQybUycsLaUPFaWhoQCAQQDgchqqq6O7utly75bxBzSZXcillu7nNdzypynXzm6yQm9eF3uDKUUuIaIksWSc6UZktZpxtWceYXPcpyT9BR6NRSxlJPB43azvleyFE2gNb8uEvJJVTJK+X/JIPaZUDsvxp2ePxCFVVc47TK0sB8o2XXaptyQfaMp2j5PGB5YNusuZenuuJiYmi2uQ7R/lghZWRANaHimXddPLnxbwvdFmmNvJnMvm6SG0nx5hOfjg2Ho+bP+/5jqecsl1zmcatl9eu/H+ikDaZJBKJjNe/XSrt+iYqMdZsU/VYTLItf7kmj2iQ+pmmaSIej5sPf8lfdMkvIeZ/AcpEUSYAciSE5IewotGomeTL7ZVTrkRSjlagKErGX8LymAup8yzFtuQNS6ZX6vdoYmLCbK+qasZ9FtJGCCbbhZI/D8lJX/KNaqE3qMmJb+pNa6Zl8r28cUp+4FXKt61MN7f5jqdcEolE2rlIVsjNa742Pp/Pcr1Ho9GKmtBGiMq7volKjMk2VQ+7ZpBcLhaaSCYr5UNVlfSAlsRkuzAykZV/pUhNTIu9QS12WTgcNhN6j8djSVQzrSdE7pvbfMdTDtluJlPlu3nN1yZ5A4L2CgAAIABJREFU2D9N04qezXUpVNr1TVRidzuEWGRhGVGF2LVrFwBgdHTU5kgqk3xga6E/8nIyjE2bNi06llJuq5QWeo4cDgdGR0fR3t5ejrAwNjaGXbt2LboOeLlb7DVMlYnXN1W5vavsjoCIKt/k5CRuuOGGkjzsVsptERERVTom20QrzEJ6B+WILaVQym2Vit1Tc1N+ySNu6LqO2tpaG6MhIiock22iFYJ/os2O56byyfHR5df8nhHRcsFkm4iIKh6TayJarjipDRERERFRmTDZJiIiIiIqEybbRESUl67r8Pv9cLlcdoeSl8PhsLyo9HiOiQrHmm2qKuPj4/jUpz5ldxhEVae3txdDQ0N2h1GU1DpvwzBw/vx5PPPMMwgGgwgEAjnXj0QimJmZQTAYRDAYtGwvGAzC6/UCADo6OqAoyoLjlNsKBoNQFAXt7e1obW3N2t7r9aKzs9MSj67rOHr0KPr7+wEAPp8v5zZyicViOHz4MIaGhqCqKlpaWtJGEZL7ZqJNVICln0iHqDzuv//+rLOy8cVXuV//8R//UbZru1Jm2JPHWumyxalpmjmLZL7jcLvdQlEUEQgELLNNCjE/BbqiKDmnUS+UnLVSzuwoZ9/MNoul/Dw5/ng8Lqanpy3x5dpGLolEwpzOPZFImNvKNsV7Ka6JSrm+icqEM0gSEVW6Splhb7nM4Jgvznyfd3V14brrrkN3dzdqamosn8ViMdx4442Ynp42Z0CNRCJoampCOBxGY2PjomN1OBxQFCWt590wDLjdbrP3Wq4TCoXSZmNd6PdK9q4Xuq1SXBOVcn0Tlcle1mwTEVWxUCiUtb52YGDAXBaLxWAYBrxer7msp6fHMplMskzby1bDq+u6uS+Xy4XJycnyHGwJ9PT0AAD6+vrSEm0AOHPmDABg7dq15rLrr78eADAzM1P0/txuN4D57xMwn8zL/ad69NFHsW/fvrTlqYm2YRgAAE3Tio4nWzmMqqpFb4uI5jHZJiKqYps2bcLExASA+eQruffwwIED0DQN4XAY9fX1OHjwIDo7OxGPxxGNRtHf34/e3t6M243H42nLotFo2jJd17Fnzx6sW7cOQgjs378fzc3NiEQiGbebemOQ7VUOkUgE/f392LFjh3nTkXpzMDU1BQCor683l8nZLIPBYNH7lN+DzZs3IxQK4cyZM4jH42k95JOTk/jYxz6Wd+bMWCxmJvC7d+8uOp5UMnHfsWPHordFtFIx2SYiqnLbtm2Dpmno7+83kyfg7URKJnbXXXcdVFVFbW2tmUxmeygyU9KXnIBKk5OTCAaD5sN68kG748ePZ9yuEKKgVzmcOnXKPI6Ojg4kEgmsW7cOzc3NZs9zrodEF5JsA/O92KqqYvPmzTh37hyuvvpqy+e6ruOnP/1pWg92KlniIstMFhpPsrNnz0JRFGzZsmXR2yJaqZhsExGtAHfeeScA4OTJk+ays2fPmsuB+aRvcHAQsVgMAwMDJdnv2NgYgPQSE5kQVpLu7m4Ab9981NTUmOUTw8PDZdvvwMAAtm7dikQiAWC+Rzr5pujEiRPo6OjIu536+noIIRAOh6FpGrq7u80RUxbqyJEjOHToUMaSGiIqDJNtIqIVoLGxEYqimMkvADz55JNp5Qperxd79+5d1FB2yWTvaqG903aWkWQiz4/s0c51XhZS1+z3+9Hd3Y3bb78dNTU12L17N4LBIB5//HEA8+dv+/btRccsS0g6OzuLjik5NkVR8vaoE1FuTLaJiFaI9vZ2BINBhEIhxGIxbNy40fK53+9HZ2cnjh07hoaGhpLue25urqB2dpaRyGQ5uVdZkkm2/Df5wVH5UOOGDRuK3mdbWxsAmD3HdXV1AN5Okl0uF2688casD6Rms9jvXyQSwblz5wrqUSei3JhsExGtELJeenh4GGfOnEmrw5WJX6ba64XyeDwAgJGRETOJlaOTVJqWlhYAwLPPPmsukzG3t7cDgNnLfOHCBbPNpUuXLJ8VI7WnXCbdcnmuG41cNx0ybp/PV3RMuq7j1KlTlhFRIpEIurq6it4WETHZJiJaMWpra6FpGoaGhnDx4sW0OlyZ4MViMUtPtK7rlp5c+bXsCZZt5UOEAMzE7I477gAwX6PtdDrhcDhQV1dnJrZLLdMDopJ8kDR5yMPHH38ciqKYD3jW19fD4/FgeHgYhmHAMAwMDw/D4/FYblLkUIfZRl2R9u/fD2D+rwrA2+dQLi+Ey+XCwMCA2cMux+PWNM0yi2QhMcnRY7q7uy296U1NTRyRhGihyjFVDhERlU4pZ9iTMxDOzs5m/UzTNBGPx4WmaUJVVRGNRtNmzBRCiGg0KhRFscwwqCiK8Pl8Ih6Pm9uNRqPmzI1ye+WELLMaph5DtnYej8f8zOPxiEQikdYmEAgIAEJRFDExMZH2uTx3iqLkjXdiYkKoqmqen0zby3V8Mhb5crvdlhkli4lJxpHplemayXYOi8EZJKnKcQZJIqJKxxn2ilNJM126XK60mSDtVsqYOIMkUV6cQZKIiKgcQqEQDh06ZHcYFpUYE1G1W2V3AERERNVmcnISN9xwQ8lHdVmMSoyJaCVgsk1ERFXJznISOfJLJSllTEs51jnRcsdkm4iIqgprf8uP55iocKzZJiIiIiIqEybbRERERERlwmSbiIiIiKhMmGwTEREREZUJH5AkIlomdu7caXcIRCU3Pj5udwhEZcWebSKiCrdt2za0trbaHUZZvfzyy3jyySfx0ksv2R1KxXjjjTdw+vRpvPDCC3aHUlYtLS2477777A6DqGw4XTsREdnuU5/6FM6dO4dnnnkG73jHO+wOp2J84hOfQDwex9mzZ7FqFf8YTbQMcbp2IiKy13e+8x0EAgEMDQ0x0U7xyCOPYG5uDg899JDdoRDRArFnm4iIbHP58mX81m/9Fm655RZ861vfsjucitTX14cHH3wQ586dQ319vd3hEFFx9jLZJiIi2/zFX/wFxsbGcP78efzGb/yG3eFUpFdffRWNjY24+eabceLECbvDIaLisIyEiIjsMTMzg0ceeQRut5uJdg5XX301HnnkEQSDQQQCAbvDIaIisWebiIiW3BtvvIGNGzfi137t1/Dkk0/C4XDYHVLF2717N06fPo1z587hmmuusTscIirM/2fv3sOjqO/9gb+XBKTekraacNFgz6Eg9fEJYlXoRdpgy0E7q/UAJqHQ0x4TNwVaLGmLOiutiVI5G0sP9EnY0NoYk10JWtl9Kl5IMGiTiLXuHmuRVJHdArprrbs/WkVu8/sjzriX2Wt2Mnt5v55nH8jszOxnZve7+9nvfuf7Yc82ERGNvU2bNuEvf/kLtm7dykQ7SS0tLTh27Bh++tOf6h0KEaWAyTYREY2pQ4cO4ac//SnuvPNOzJw5U+9wckZZWRk2bNiAX/7yl3C73XqHQ0RJ4jASIiIaU9/4xjfw+uuvw+1246yzztI7nJxy5swZfOlLXwIAPP/88xg3jn1mRFmOw0iIiGjsbN++HU888QS2bt3KRDsN48aNQ2trK1588UW0t7frHQ4RJYE920RENCaCwSBmzZqFRYsW4de//rXe4eS0xsZG/OY3v8Frr72GsrIyvcMhotg4zzYREY2N733ve9ixYwf279+PT3/603qHk9P++c9/4rLLLsO1116Lzs5OvcMhotg4jISIiLQ3MDCArVu34oEHHmCinQHnnnsuNm/ejK6uLvT19ekdDhHFwZ5tIiLS1MmTJ3HllVeivLwczzzzjN7h5JUbb7wRBw4c4MWmRNmLPdtERKStlpYW/PWvf0Vra6veoeSdzZs348iRI9i4caPeoRBRDEy2iYhIM2+88QbuuecemM1mTJ8+Xe9w8k5FRQXuvvtu3HfffXj99df1DoeIVHAYCRERaeY//uM/cPjwYbz88ssYP3683uHkpVOnTinDdJ5++mm9wyGicBxGQkRE2uju7sbTTz+NrVu3MtHWUHFxMVpbW7F7927YbDa9wyGiCOzZJiKijPvHP/6BWbNm4Zvf/Cba2tr0Dqcg3HbbbXA4HNi/fz9KS0v1DoeIRrBnm4iIMm/dunUwGAz4+c9/rncoBWPDhg04ffo07rrrLr1DIaIQTLaJiCijnnvuOWzbtg2bNm1iD+sY+tSnPoWWlha0tbVh3759eodDRB/hMBIiIsqYEydOYPbs2bjkkkvwxBNP6B1OwZEkCQsWLEAgEMCLL76IoqIivUMiKnQcRkJERJmzceNGeDwe/OpXv9I7lIJkMBjQ2tqKv/zlL9i8ebPe4RAROIyEiIgyZHh4GPfeey/Wr1+Pz3zmM3qHU7BmzpyJH//4x7j77rtx5MgRvcMhKngcRkJERKMmSRKuu+46vPvuu/jjH/+I4uJivUMqaMePH8fll1+OyspK7NixQ+9wiAoZh5EQEdHodXZ24tlnn0VbWxsT7SwwceJE/OpXv8Kjjz7KsfNEOmPPNhERjcrf//53zJo1C7fccgu2bNmidzgUoqamBi+88AL+/Oc/4+yzz9Y7HKJCxJ5tIiIancbGRpx11lm477779A6FIjzwwAP4xz/+gXvuuUfvUIgKFpNtIiJK2549e/DQQw9h06ZNOP/88/UOhyJMnjwZ9957Lx544AG8+uqreodDVJA4jISIiNJy/PhxVFZWYubMmXA4HHqHQzGcPn0a8+bNw1lnnYW9e/fCYDDoHRJRIeEwEiIiSs+GDRtw9OhRjtPOckVFRWhra8Pg4CAefPBBvcMhKjhMtomIKGX79+/H/fffj5/97GeoqKjQOxxKYM6cOVi5ciV+/OMf4+9//7ve4RAVFCbbREQU0549e7Bo0SK88soryjJJknDbbbfhsssuww9+8AMdo6NUNDc3Y+LEifjxj3+sdyhEBYXJNhERxbRr1y48+eSTuOKKK3DHHXfggw8+wG9+8xsMDAzAarWiqKhI7xApSeeddx5++ctf4re//S327t2rdzhEBYMXSBIRUUzXXHMN9u3bBwAoLi7GpEmTEAwG8d3vfhebNm3SOTpKxw033IBDhw7B5XJh/PjxeodDlO94gSQREak7ceIEXn75ZeXvU6dO4a233sKxY8dw9OhR+P1+HaOjdG3ZsgWHDh2CxWLROxSigsBkm4iIVL300ks4efJk2LLTp08DAB5//HFMnz4d27ZtA38gzS2f+cxnIIoimpub8eabb+odDlHeY7JNRESqBgcHYw4zOHnyJI4dO4a6ujoYjcYxjoxGq7GxEZdccglWrlypdyhEeY/JNhERqXr++edx5syZmPePGzfyEcJkO/eMHz8era2tePLJJ9HT06N3OER5jRdIEhGRqgsuuADvvvuu6n3jx4/Hueeei0cffRRf/epXxzgyypTvfve7ePrpp/GXv/wF559/vt7hEOUjXiBJRETRDh06FDPRLi4uxqWXXgqXy8VEO8dt3LgRx48fh9ls1jsUorzFZJuIiKI8//zzyjCRUAaDAbfccgv27dvHypF54IILLsDGjRvxq1/9Cn/605/0DocoLzHZJiKiKENDQ2EFa4qKijBu3Dj84he/wMMPP4yJEyfqGB1l0ne+8x184QtfgMlkUmabkT3xxBPYv3+/TpER5Qcm20REFGXPnj3KtH/jx4/H+eefj76+PpZnz0MGgwFtbW1wuVxoa2sDALzxxhv42te+hhtuuAF1dXU6R0iU24r1DoCIiLLLP//5T7z22msARsZnf+5zn4PT6cTFF1+sc2Sklc997nNobGzEXXfdhSNHjqClpUWZP11+LRBRetizTUREYQYHB5Up/6qrqzE0NMREuwDMnz8fEydOxMaNG3HixAnll413330Xhw4d0jc4ohzGnm0i0oTT6URnZ6feYVAa5J7MK664Ah9++CFWrFihc0SZVVRUhF/84heYNGmS3qFkhXfeeQdr167Fww8/jHHjxkWN2zYYDBgaGsIll1yiT4BEOY4920SkCbvdzmIZOWr69Om4/vrrMX36dL1D0YTdbkdfX5/eYWSFp556CmVlZbDb7ZAkKSrRBkbG7A8NDekQHVF+YM82EWmmtrYWXV1deodBFMZgMOgdQtZwuVwAoAwZUXPixAns3bt3rEIiyjvs2SYiIipQP/nJT9DZ2Ynx48eHTfUY6ZVXXsHx48fHMDKi/MFkm4iIqIB961vfwsDAAC644AKMHz9edZ1Tp06x6A1RmphsExERFbjPf/7zcLvdmDNnDoqLo0eYctw2UfqYbBMRERHKy8uxd+9efOc734m678yZMxgYGNAhKqLcx2SbiIiIAAATJkyA1WpFa2srioqKlHHcp0+fxnPPPadzdES5ick2EeUtv98Pu90Oo9GodyhEOcVkMmHPnj0oKSlRxnH7/X4cPnxY58iIcg+TbSLKWgaDQfWWrPXr16OmpgZOp1PDKDPH7XaHHWdDQ0PUOk6nE0ajEUajMeZxZdM6fr8fZrNZOSa73R7r8NN6fNLOl7/8ZbhcLlx66aVKu+O4baLUcZ5tIspakiQhGAyitLQUABAIBFBSUpL09q2trWhra9MkNrfbjR07dqCpqSlj+9y3b1/Y39dff33Y33a7Hd3d3UplznXr1uHtt99GXV1dVq7j9/tx8OBBNDU1oampCXa7HTU1NThy5AjWrl0b91wk8/jZ6u2338btt9+uWiAmF332s59FIBDA3/72N3z/+9/H9u3b9Q6pILHyae4ySJIk6R0EEeWfZcuWAUBGitrIvWrpvF2NZttIfr8ffX196O/vx/z581FVVYWysrJR71fmdDohCILqfV6vF9OmTcPg4CDmzp0LYCThnz17NlwuFyorK7NunaGhIeU+WTLPRzL7Hg2DwYCuri7U1taOaj+xdHd3Y9myZViyZIkm+9fL66+/jpKSElx44YV6h1KQenp6NH3dkmZWsWebiHJWMBjErl27UFNTAwCwWq248cYbVRNgv9+Pzs5ONDY2wmQy4Y477kBFRUVSjyP3YgPA4sWLUV1dnbmD+IjX64XRaIQoirjhhhuiklR5JogpU6YoyyZPngxgpEe8srIy69aJPIZgMAgAEEUx7rlIZt+5gD3AlEmsfJq7OGabiHLW8uXLcezYMUiSBJ/PB6fTiVtvvVVJ6kIdPHgQa9euhc/nw5EjRzBt2jT4/f6Y+5YvrmxoaMD+/fuxevVqNDU1qSZ6scaWpzLW3O12AwCam5sxb948GI3GsPj6+/sBIOwLgvylQh7PnG3rhPJ6vbBYLABGnrd4Ut03EVFWk4iINFBbWyvV1tZmZF8ApMi3q97eXgmA5PP5lGWDg4MSAMlms8Xd9sCBAxIAyWq1xn1Mi8UiBQKBjBxDMgKBgORyuSRRFKPiUzuOyOXZto7M4/Eoy+XzGk8q+04HAKmrq2vU+4mlq6srI3EShdL6dUuaWcmebSLKST09PQAQNmRk1qxZAEbGzMYzY8YMAEB9fX3MdXw+H6ZOnYp169bBbrfH7QXPlJKSElRWVqKpqQlWqzVvenErKiogSRJcLhdEUURjYyPa29v1DouIaEww2SainKQ2y4g8U0kmktSysjJUV1ejtbUVs2bNwubNm2E2m5XhHqEyMYwk0tKlS8OOI9aFk8DInMjZuE6kyspKZQhJvC866eybiChbMdkmopwkJ2RqPc7JJmTJrif3Nq9evRr79+9HQ0NDWG+3JElJ3VJRUlISFp/a8Xq9XgDAnDlzsnIdNfKvCvGku28iomzEZJuIckLkDBby9FcHDx5UlskXRiaack3unZ4/f35KMaj1dmslGAyGHcfChQsBhB/v0aNHw+7LtnViHRcA2Gy2mOuku2/KPLPZDLPZrPk2RPmMyTYRZSWj0Yj29nYlOVu8eHHY/YsWLYIgCLjvvvuUHtBdu3bBZDKhqqpKWU/uJe3r6wPwcUVDi8Uyqin85N7uTLDb7Up8wEgv7t69e8OOo6KiAlarFR0dHQgGgwgGg+jo6IDValVm7ci2dYxGI1paWpRe6WAwCIvFAlEUw859ZHKWzL6J0q0wysqkNOZ0ujKTiPLcaGcjcblcEgBJEASpt7dXdR2fzydZrVZllgqbzaY6e0hvb68kCIIEQDKZTDH3pxeHw6EcgyiKksvlSrhuvPOSLeuEHhc+moVkcHAwah+iKEqiKKb1+OkAZyPJeTabTRIEQQoEAlIgEJBMJlPc2YVGu1020Pp1S5pZyQqSRKSJTFaQJMqksaogyY9XbaRbYVTryqRa0/p1S5pZxWEkREREBaqvrw9GoxEGgwEtLS1hF6XKhZ2MRqPq306nEwaDAUajURkqFLmOFhJVGM30dkSjxXLtREREBUgeuzw4OAiHwwG73Y7y8nLlfkEQwsY033rrrcrfQ0NDEAQBHo8H06ZNw9SpU9Ha2hq2TizJToMZ65eBRBVG6+rqMrod0WhxGAkRaYLDSChbcRjJCDnpDY3TYDDAYrFg7dq1quvE2ibROlrHnczjprtdtuAwkpzFYSRERESFKNY8842NjWMcCVF+Y7JNRERUgORk2263A/h4/nmLxaLp44624mq6FUZZmZT0wmSbiIioAFVWVsLhcODIkSMwGAwwm82w2WzKEBKtSKOsuJpuhVFWJiW98AJJIqI45GIrqRSwSWcborHmdDpx7bXXQhAEzRPsTAqtMCpf4JhMhdF0tyMaLfZsExHlqHQq4QWDQQwNDaG9vT3u9GxutzvsJ/2Ghoa4+21vb096lgnKDkajEaWlpVHDNxoaGuD3+6OmAQz9W67sKv+rtk7o/zMp2QqjrExK2YI920REcaTTOz0WPdp2ux3d3d3o7OwEAKxbtw5vv/12wunL5PG4zc3NcdeLnHf4+uuvj7mu2+1GfX19MmFTFnG5XDCbzVFf1Nra2sL+BRA2JSAAlJaWQpIklJaWxlynvLxcsxk+6urq4HQ6UVpaCkEQsGbNGlRVVWm2HdFoMNkmIsoxXq8XNTU1GBwcRElJCYCRC7xmz56Nq6++Om4lPPmLQKJke9KkSUklSsFgEDt27EghesoWn/jEJ7BlyxY4HI6w5cPDw5g5c2ZSz7+e0+UJghD38WN96U20HVGmcRgJERW0Qqqglyyv1wuj0Qiz2YyhoaG4627btg2rV68e9WPS2LLb7ZgxY4bq8Iny8nLYbDYdoiLKT+zZJqKCVWgV9JIlTwHX3NyM5uZmCIKAbdu2KY8h6+vrwxe/+MWo5ZT9uru7cezYMSxcuDDsdTQ8PIz+/n5WUyTKIPZsE1HBknuf586dCwCorq4GMDKuWZKkqJ/XQ/+Wt5ETFXl8a+Q2akY79VnoWNpIyV4oGY8gCAgEAnC5XBBFEU6nEzt37gxbx+/344033lDOA+WWzs5OnHfeediwYYNyYaTZbMbhw4eZaBNlGJNtIipYrKAXW0lJCSorK9HU1ASr1RqVxO/cuZNJWQ4rKSlBdXU1WltblS93TU1NvFiQSANMtomoYBVaBb10LV26NCzZdjqdnJeYiChJHLNNRAVLrqA3PDwMg8EAQRBgs9mU4SRaGe1MCPJYcr/fr4yX1rISXklJSVgSH+/iT4PBwJkeiIhCMNkmooJVaBX00hUMBrFkyRLlb7VkWu6JZ6JNMr/fj76+PnR3dyd1LQNRvuIwEiIqWIVWQS8y9sj/AyNDavr6+pS/vV4v9u7dy7G8lLL169ejpqYmIxftak2emUieylMeWhYq1aqqRDIm20RUsFwul+r457a2Nqxfvz5sGsDy8vKwv+XKeZEV9CK30UpdXR2uv/56lJaWYvny5ViyZElSFywaDIawmOUvG7JzzjkHCxYsUGaneO+99+KOESeKpbW1Ve8QktLS0gKj0YimpiblQtGamhq0tLSErZdKVVWiUBxGQkQFqxAr6CWKN93qehw+QrlKnn1Irrwq/9vf3x82vCzZqqpEkdizTUQFiRX0KF+0tLTAYDCgvb0dfr8/7JeKYDCI9vb2sLm05eFNsSqiNjQ0KBfc2u32qGV+v18ZdgFA2X9DQwOGh4cTxuv3+5WYjUZj2LClRMejBXn2IblaqnycoV9WU6mqShRFIiLSQG1trVRbW6t3GDEJgiBZrVbJ4/GELT9w4IBktVp1iorGAgCpq6tLs/13dXVJY/XxarFYlNdwIBCQRFEMe2yTySQBkHw+n+TxeCQAkslkkiRppA0AkABILpdLkiRJGhwcVNYZHByUJEmK2k7eBoCyTiAQUB7rwIEDyuPL68l8Pp8kCIJks9kkSZKk3t7esMdPdDyRQmOJd0tEfpzBwUHJZrNJPp8v7H6HwxG2P0EQotbRmtavW9LMSibbRKSJbE+2A4GAZLPZlAQBgCSKotTb26t3aKSxfEq25URa5vP5wh5bFEUlSZbXD71fLRlNZpnaOi6XSwIgWSyWmOvZbDbVfYuimNTxaEl+LxBFUQoEAlH3BwIByeVyKYn5WH8pZ7Kds1ZyGAkRFSRW0KN8YDKZUF5eDrvdjmAwiLKysrBxxU1NTWhtbYXX64264C/T5LHO8Sqwdnd3A0BU8abm5mYAiY9HKy0tLZg/fz4CgQAAYPny5VEz9SSqqkoUC5NtIiKiHHX77bdDEATU1NSgtLRUNaFub2/HqlWrsmJWGTlBlb/ght6A5I4n1GirsQIj49IbGxuxaNEilJSUYPny5XA6ndi+fXvMbSKrqhLFw2SbiIgoR82YMQMOhwMulwsmkwmNjY1hCardbkd9fT22bNmCGTNmjElModVGY4l1IWWi44mklrTHSuRjqampATDScw18PGVnfX19zG0iq6oSxcNkm4hoDEXOAEE0GgaDAcFgEJWVlWhtbYXL5QobxiEnkmqz7mSanEDHm3/aarUCADo7O5VhGvLsJEDi49FCZI+/nHTH+yUgsqoqUTxMtomIxlCuVNXz+/1hU8apVdTzer1oaGhQpn2LnMJNJk8TZzQas/64c5HFYlGmq/vkJz+pTGUHfJwwer3esN7kWBVR1SqgxquKKr8ugsEgOjsmn3mZAAAgAElEQVQ7IQiC8phq2914440ARsZoywWVysvLwxLXeMejhTVr1oQdizy1X+hyVlWl0WCyTUQ0hnKhql4wGMStt94KYORnep/Ph+7u7rDS78FgEG63G62trQgEApg/fz4WLFgQlUzb7Xa0t7ejs7MTnZ2deOKJJ9De3j6mx5PvVq9ejZ6eHhgMBvT09IQVYpHnim5vb0dpaSlEUYTJZMLx48dVK6KqVUCNVxV11qxZMBqNKC0tRUVFBTo7O1XXlf9fVlYGj8cDURQBjAw58Xg8YT3v8Y5HC1VVVejt7UV/fz8MBgM6OjrQ29urJNOsqkqjZZDG4jJfIio4y5YtAwB0dXXpHEn2kS/Yyta3X7vdjpqaGgQCAeUndbfbjdmzZytJiNPpjEo4Io/L6/Vi2rRpGBwcxNy5c8P243K5lNkrxprBYEBXVxdqa2s12X93dzeWLVuWtc9vJmT7azgfaf26Jc2sYs82EeUlVtVLnzw9m5xoA8All1wCAOjp6QEQezxr6EVjAwMDAIApU6YoyyZPngwA2LdvX+YCJiLKZmM1ozcRFRY9i9qwqt7oqurFuj/edoFAQAIgORyOqPOsth9BEGI+vtaQR0Vt9CAXmpHbEI0NrV+3pBlWkCQibeiZbEcmAayqlxq1LwhqcYfq7e2VBEEIq7yXTtI+Fphsj06yX9oos5hs5yxWkCSi/MOqeqPz7W9/GwDwi1/8Qpmlwu12A0DMmSE2bdqEO++8M2zoCeUnKYU5rImIs5EQUR5iVb3RVdWbO3cuent7ceTIEZSWlqK9vR3vvvsuAOC6666LWt9ut0MQBOUiSFm8c8uCIERUKJhsE1HeYVW90VfVq6qqgsPhgCRJqKurw8svvwxRFKNmEHG73Xj11VdRV1cXtQ+1+ZblC0rnzJkT9/GJiPIFk20iyjusqpdZdrsd/f39UY/p9/uxe/duZS5nYCT5bmhoAAAsXLgQAHDw4EHl/qNHj4bdR5mRS5VJk/2FJd8U6nETk20iylOsqjc6ctGahoYGHDlyBA6HI2w8tt/vx6233orGxsawBGL27NnKF4uKigpYrVZ0dHQgGAwiGAyio6MDVqt1TL7oFJJcqUwaSu0XFnn6THkKTLXKpW63O+w1J3+5S0cmq5sm2hfHuBewsboUk4gKSzbMRmKxWKJmApGkj2cIEUVR8vl8yuwk8nR+iJhpIdVlLpdLmULQarWqztCBiJkcPB6PMqWfHEuyx5NpcmxWq1WZfjCSPGOJ2i1yFhOHw6FM99fb26tp7MlAns5GEvmaylax4pRf3/JrTm0mH0mSJKvVGvZ6C51uMhU2m02ZQUeeptNqtWq+r3SfJ61ft6SZlawgSUSaKMQKkqyqlxvytYJkrrz+YsWpttxgMEAQBDgcDmWZWvXSVGWyummq+0r3eWIFyZzFCpJERER6GRoaijmWV64aajAY4PV641Y+jaS2v1jjhRNVLx0r8tCooaEhAB9fTBt6TYDX64XRaITZbFbWS0cmq5uyUiolwmSbiCgD4o3hJopFnmYRAERRDOvtXLt2LURRhMvlQkVFBdatW4f6+nr4fD54PB40Nzdj/fr1qvv1+XxRyzweT9Qyeez91KlTIUkS1qxZgwULFijzqkca7bSS8cjHO2/ePAwNDWFgYAA+ny+sZ1iOq7m5GfPmzYPRaEyrvfX39wMIv0i6rKwMAFIeu53JfVF+YrJNRJQB5eXlqv8nSqSqqgqiKKK5uVm5KBf4+AJdOdm84IILYDKZUFZWpiR2bW1tqvuUk71Qahel9vX1wel0orq6WokFAHbs2KG6XykD00rG09TUBJPJhHnz5uHVV1/FWWedFXa/IAgIBAJwuVwQRRFOpxM7d+5M+XFinTcg9QQ5k/ui/MRkm4goAzKVbFBhWrx4MQBg165dyrKXXnpJWQ5oU/k0UfXSsdbS0oL58+cjEAgAAJYvXx72BQQASkpKUFlZiaamJlitVia0lPWYbBMREemssrISgiAoyS8A7NmzJ+riukxXPk1UvTSSlsNI7HY7GhsbsWjRIpSUlGD58uVwOp3Yvn17zG2WLl2aVrKdyeqmrJRKiTDZJiIiygK1tbVwOp0YGhqC1+vF1VdfHXa/lpVPY1UvjaTlMBK52JQ8n7s8HKu+vj7mNiUlJWkltJmsbspKqZQIk20iyhusolc48vH8yeOlOzo6MDAwgGuvvTbsfi0qnyaqXjqWInuI5aQ7Xs9xMBgMK/6UrExWN2WlVEqEyTYR5Y1cr6IXDAZj/iwfWUlPiyp68ar2hZKnnwvl9/thNptjxpsKr9eLhoYG5bjUpqLLx7HxZWVlEEURbW1tOHLkSFjFTiD5yqfy/+UeX3nd0Kny5NdLMtVLx8qaNWsAfFyBVY43dHnoa8Hr9WLv3r3KlxSZPI1hrBlVgOSrm2ZyX1TANKqWQ0QFTq8KksjhKnqDg4MxqzL6fL6wdTNVRS/Zqn0y+f7Q2H0+nzQ4OKj8bbPZ0q50GQgElGMJBALKvmIdXzrPN7K4gqR8fiOrcIbel2zlU4/Ho1Qylc+fIAiSzWYLez3Fq16qhXjPWW9vr1Kd1GQyhVUclSuRyucgVnVT+bwIgpAwlkTVTTO5L1m671Fav25JMyuz/xOJiHISk+341OK02WxRiY6cVEVKN7lOJg45YYgUCASUpCx0m9BEO95+k6F2XPH2lW/JdiEYqzaaTIKsx76YbBeclRxGQkS6YxW9EVVVVVE/O/f19YVN/wZkrooekFzVPtm2bduwevXqqOVyiWqZPPZXFMWU44k1PpezOlAqhoaGcOedd2bdvqgwMdkmIt2xit4ItUIk/f39UdO/ZaqKHpBc1T5gJOn/4he/qBpjKK/XqyTwy5cvTyumUHLifv311496X1QY+vr68KlPfSrqS6De+6LCxWSbiLICq+hFc7vdmD9/ftTyTFXRkyWq2uf3+/HGG28kTDi8Xi+mTZumFETJxIWqL730EgRBiJqZg3KfVjPJVFVVZWxqxEzuK59mzqHUMNkmoqzBKnrhduzYETXTgiyTVfQSVe3buXMn6urqEu6noqICkiQpXwIaGxvR3t6edlwAsGnTJtx5551RM3NQ7sr0l9JcUajHTUy2iSiLsIrex+RhIYmGbQDpV9EDElftczqdKc8VXFlZqQwhiVeQJJnYBEHgT/hElNOYbBNRVin0KnoytQsjY0m3ih6QuGqf0WjEtGnTYl5sGstonxu3241XX301qR51IqJsxmSbiLJKoVfRk6ldGBlLulX0gMRV++J9iYj3hUI+jzabLeWY/H4/du/eHTYjitvtHlXhHiIivTDZJqKsUuhV9IDYF0YCma2iBySu2pcMo9GIlpYWZdrAYDAIi8UCURSVi06TjUmeGaaxsTGsN3327NmckYSIchKTbSLKOvLwCbUx2XJvZ3t7O0pLSyGKIkwmE44fP64MgQA+Hg5xxx13QBAEzJw5E06nE3PnzoUgCLDZbPjZz34GYCTB93g8yrzQJpMJHo9Ht1LL8S6MPOecc7BgwQJljvH33ntP9TwFAgGYTCaYzea4j1VVVYXe3l709/fDYDCgo6MDvb29MR9fTV1dHRobG5XhJtu2bcMNN9wQNVd3MjGtX78+5vjzmTNnJh0TEVG2MEi8JJaINLBs2TIAQFdXl86RZCd5vLPWb8FGoxEOh0PTx0hVJmNK5zwaDAZ0dXWhtrY2IzFEevzxx/HNb35Tk31TYfvd736Hm266Se8wKDWrivWOgIiItJGNle+yMaZM+8Y3voFHH30Up0+f1jsUyiNFRUX4xje+oXcYlAYm20REeaivrw8XXXRRxmdsGY1sjEkLxcXFuPnmm/UOg4iyBJNtIiIdaTWcJJUx12MlkzGxEh8R5Qom20REOuDlMqPD80dEuYKzkRARERERaYTJNhERERGRRphsExERERFphMk2EREREZFGmGwTEREREWmEs5EQkSbOOussPPjgg+ju7tY7FKIoZ599tt4hEFGBYLl2ItLE3/72NwwNDekdRsreffdd3Hnnnbjsssvw/e9/X+9wslZnZyd6e3txzz33oKKiQu9wUlJUVASj0YjiYvY3EZHmVjHZJiL6yAcffICvfOUrOHbsGAYHB1FSUqJ3SFnrxIkTuO666/DWW29hYGAAF154od4hERFlo1Ucs01E9JHbbrsNBw4cgMPhYKKdwIQJE/Doo4/i5MmTqK6uxokTJ/QOiYgoKzHZJiIC0NLSgu7ubjzyyCOYPn263uHkhAsvvBBOpxNDQ0NYs2aN3uEQEWUlJttEVPCefvpp/OQnP8H999+PhQsX6h1OTrn88svx8MMPo62tDa2trXqHQ0SUdThmm4gK2uuvv46rrroKgiDgoYce0jucnNXU1ITm5mbs2rULVVVVeodDRJQteIEkERWuYDCIL3zhCzjnnHPw7LPPcjq4UZAkCdXV1dizZw8GBgY4FIeIaASTbSIqTGfOnMFNN92EF198ES+++CIuuugivUPKee+//z6+/OUv4+TJk3juued4kSkREWcjIaJCdffdd+Opp57CY489xkQ7Q84++2zs3LkTfr8fK1aswOnTp/UOiYhId0y2iajg9PT04L777kNrayvmzZundzh55aKLLsLjjz+OJ598EqIo6h0OEZHumGwTUUFxu934r//6L6xevRrf/e539Q4nL82dOxdWqxX3338/urq69A6HiEhXHLNNRAXjnXfewVVXXYV///d/x1NPPcVy3RprbGxEa2sr+vr6cM011+gdDhGRHniBJBEVhhMnTuDrX/86/va3v2FoaIjlxcfA6dOnIQgCXnnlFQwODnJsPBEVIl4gSUSFYc2aNfjjH/+Ixx9/nIn2GCkqKoLNZsO5556LxYsX4/3339c7JCKiMcdkm4jyXnt7O9ra2vDQQw/h8ssv1zucglJSUgKn04kDBw6gvr4e/DGViAoNk20iymvPP/88Vq1ahbvvvhs333yz3uEUpOnTp6Onpwd2ux3333+/3uEQEY0pjtkmorx1+PBhzJkzB1/60pfw6KOPwmAw6B1SQfvf//1f/PCHP8Rjjz0Go9GodzhERGOBF0gSUX4KrWb4hz/8Aeedd57eIRGAuro69PT04LnnnuOQHiIqBEy2iSj/SJKE2tpaPPPMMxgaGsL06dP1Dok+cuLECVx33XV46623MDAwwItViSjfcTYSIso/GzduRE9PDx555BEm2llmwoQJePTRR3Hy5ElUV1fjxIkTeodERKQpJttElFeeeOIJ3HXXXWhpacGCBQv0DodUXHjhhXA6nRgaGsKaNWv0DoeISFNMtokobxw4cAC1tbVYsWIFfvCDH+gdDsVx+eWX4+GHH0ZbWxtaW1v1DoeISDMcs01EeSEYDOLqq6/GJz/5SezduxcTJkzQOyRKQlNTE5qbm7Fr1y5UVVXpHQ4RUabxAkkiyn2hZcFfeOEFTJkyRe+QKEmSJKG6uhp79uzBwMAAx9gTUb7hBZJElPvuuOMO7NmzBzt27GCinWMMBgMefPBBXHzxxbj55psRDAb1DomIKKOYbBNRTrPZbLBYLNi6dSuuueYavcOhNJx99tnYuXMn/H4/VqxYgdOnT+sdEhFRxjDZJqKc9dJLL+HWW2/F7bffjhUrVugdDo3CRRddhMcffxxPPvkkRFHUOxwioozhmG0iykl+vx9XXnklZs2ahV27dqGoqEjvkCgDOjo68J3vfAednZ1YtmyZ3uEQEY3WqmK9IyAiStWJEydw8803Y+LEiXjkkUeYaOeRb3/723jllVdQX1+P6dOnc2gQEeU89mwTUc6pq6tDT08P/vCHP+Cyyy7TOxzKsNDZZQYHB3HRRRfpHRIRUbo4GwkR5ZYtW7bg17/+NR566CEm2nmqqKgINpsN5557LhYvXoz3339f75CIiNLGZJuIcsazzz6LtWvX4p577oHRaNQ7HNJQSUkJnE4nDhw4gPr6evBHWCLKVUy2iSgnHDp0CEuXLoXRaMRdd92ldzg0BqZPn46enh7Y7Xbcf//9eodDRJQWJttElDX++c9/4pZbboHb7Q5b/v777+PGG2/E5MmT0dHRAYPBoFOENNauu+46PPDAAxBFEQ6HI+y+M2fOYOPGjdi9e7dO0RERJcYLJIkoazgcDtx4440AgJ6eHixevBiSJGHp0qXo7+/Hvn37cMkll+gbJOlCvij2ueeew+WXX45jx47hlltuwa5duzB16lQcPnxY7xCJiNSsYrJNRFnjP//zP+FwOJQKgnfddRfGjx+Pe++9F0899RS+8pWv6Bsg6ebEiRO47rrr8NZbb6G7uxvf+ta38Oabb+LkyZMAgP379+PSSy/VOUoioihMtokoOwQCAZSVlSnJEwCMGzcOn/rUp7Bu3TqsXbtWx+goG7zzzju46qqr8Pe//x0nTpxQXivjx4/Hj370I9x77706R0hEFIVT/xFRdtixYwfOnDkTtuzMmTMIBALYunUrXn/9dZ0io2yxY8cOHD58GB988EHYl7KTJ0/iwQcfjHr9EBFlAybbRJQVfvvb36pO73bq1Cm8+eabuPLKK/HMM8/oEBnp7eTJkzCZTPje976H06dPqybVb731Fvr7+3WIjogoPibbRKQ7r9eLgYGBmD2Tp06dwrFjx/D1r38dO3fuHOPoSG9XXXUVtm7dGned8ePH47e//e3YBERElAIm20Sku+7ubhQVFcVdZ9y4cSguLmbVyAJ0zTXXAACKi4tjrnPy5En09PTgX//611iFRUSUFCbbRKS73/zmNzh16pTqfePHj8dZZ52F5uZm/Otf/8L06dPHODrS29atWzE0NIRLL70U48bF/tj68MMP8bvf/W4MIyMiSozJNhHp6uWXX8Zf//rXqOVyUvW1r30Nr732GtatW4cJEyaMdXiUJa655hq4XC788pe/xLnnnovx48dHrWMwGPDggw/qEB0RUWxMtolIVw8//HBU4lRcXIzy8nI8/vjj+P3vf89CNgQAKCoqwqpVq/DXv/4VS5cuhcFgCBtacvr0aezZswdHjhzRMUoionBMtolIN6dPn0ZHR4cyjVtxcTGKiorwwx/+EMPDw0o1SaJQkyZNwsMPP4xnn30W//Zv/xY23r+oqAhdXV06RkdEFI7JNhHpZvfu3Xj33XdhMBgwbtw4fP7zn8fLL7+M+++/H+eee67e4VGWu/baa/Hqq69iw4YN+MQnPoHx48fj1KlT+PWvf613aERECibbRKQbk8kEADj//PPR3t6OgYEBXH755TpHRbmkuLgYP/rRjzA8PAxBEAAAw8PD2Ldvn86RERGNYLl2SkgURZZBJsoyEyZMwIcffqjZ/tnuKZu98MILuPrqq/UOgygZq2JPWkr0kTfffBPjx4/nOEiiLNHd3Y3HH39c08dgu6dstXTpUrz++utMtilnMNmmpCxZsgRLlizROwwiwkgBF62TbYDtnogoEzhmm4iIiIhII0y2iYiIiIg0wmSbiIiIiEgjTLaJiIiIiDTCZJuIiIiISCNMtkkXfr8fdrsdRqNR71CygtlshtlsjrsOzxkREVHuYbJNuli/fj1qamrgdDr1DmVUDAZDUrdMyJdzFsnv98NsNivnym63q67ndDphNBphNBpVz0EwGMTQ0BDa29tVv5AEg8GYz0+sxwSA9vZ21ecwUTyxpLsdxdbQ0JCxdpatkmknybYlNW63O6xNNDQ0ZDJ8osImESVQW1sr1dbWZny/AKR8eAkGAoGYx9Lb25vRY8yGc+ZyuSRRFDOyL5/PJw0ODip/22w2CYBksVjC1rPZbJIgCFIgEJACgYBkMpkkq9Uato4oipIoijHP0eDgoHJf5M3n86nG53K5VPeXTDxq0t0uUldXl+avA63afaZ5PB7lOXK5XHqHoxjrdpJsW4rFarWGtQmHw5GR2LUAQOrq6tI7DKJkrcz9TIc0x2Q7sXjHkg/Jts/nk2w2m2QymSSbzRYzOU1VaHIgizxGOZkKXVdOgtWSq1jnyGazSR6PJ2yZz+eLmRAFAgHV5D3VeEa7nRom2x+zWCySw+GQAKT1xSWT9GwnyawTTzYn15GYbFOOWclhJKSZYDAIu92u/CzZ3t4ec12n06n8dOn3+8P2If+MbzAYYDablfv9fr/yk3wwGERDQ0PYuOe+vj4YjUYYDAa0tLSE7Vfm9/vR0tICg8EAo9GIvr6+jB2//LO2JElx4401Fjv0/BmNRgwPD0c9RqzzIx+TfGtpaVG2Cb3P6/XGPQa32w2z2YzNmzdj1qxZaG1tRXV1NcrKykZ7egAAc+fOjToeABBFUVk2MDAAAJgyZYqybPLkyQCAffv2Jf1YVVVVqKioCFvW19eHxYsXq66/bds2rF69Omp5uvFk6jjoY8FgEIFAAIIgAADq6+tjrqvl+0E2tJNk1onF6/XCaDTCbDZjaGhotOESUSS9033Kfun2cAmCENZraDKZwv7GR70uco/MgQMHJACSyWQK2wYf/cwv9wzK9wuCELYPl8ul3Cf3dMn7ln9SRUhPj8/nkwRBkGw2myRJHw/5SOenaMTo/Yw8H2rxhi6PXN9kMkmBQCDqGJI5P/KwidDzGbrvWL1uqfTOhZ7TeLdkeDwepSf5wIEDUceo9tiCIMSMKRlq50aSRl4L8msn1jlPNp7RbqeGPdsjbDab0l7lYRBq7VeL94NsayeprhNKPj/yLd77QzYAe7Ypt3AYCSWWzoeu/GEW+oY9ODgYllSofcBELhNFMSwhirxf/ltOSBPtO3T8ohxj5DrpjLNM9sMz2XjlD7/QD0q1seGJzo/FYpEAhA2fcLlcSkIR61gsFktUjFoKHXcb+TwlOpfJLo8U6zz4fL6w4QixXnOpPu5o4w3FZFtSxrzL5CE5akNJtHg/yLZ2kso6agKBgDLOPNZ5zBZMtinHMNmmxNL50JV7a+NJJtmWeTweJXFMJvFR60WMXDe0RzmdHqZ4+1br2Y4Xbyq9p6mcH7UExGKxRI1dDqXVuNNkqH3Ya5Vsi6KoemyRSQaT7ezU29sr9fb2hi2Te2UjafF+kG3tJJ11YrFarSn/2jKWmGxTjmGyTYml86GbTAKRbLItv/HLw0ySSXzkJFPuuZT/TqbHNB2xjiWZ9dSWp5KYxTs/kvRxohE6A0ay5A9sURTjXoyY6JaKyOOI9cUNUB8ik8xjxrow0uFwRH0RiZWUJRvPaLdTw2Q7fnIcOXRC6/eDbGgn6a6jRv4VLVsx2aYcwwskSRvyBUtut3tU+7Hb7aivr8eWLVswY8aMpLerrKyEw+HAkSNHlAsHbTYb1q5dG7Wu2oWHmSB9dGGklpI5PyaTCQCwa9cu7N27F9/+9reT3n9lZSWampqwevVq7N+/Hw0NDbDb7crFZZIkJXVLReRxyK+l0Ava5As758yZk9K+ZbEujDQajZg2bZrqHOny/9ONR4vjKFRDQ0Oora2Nep25XC4AwJ/+9Kew9bV+P8iGdpLuOmpKSkqU9w0iyoAxy+spZ6XTwyVfrBR6gZ/H44k7vlhtWap/yxwOR8KxlHKMoigq6/p8vqTHOMaLO9X1IpfHutgr3fMh925n4qfhTM4frEbuVZN7IdWmzJMv/lQbDpPMc5FKT3Lk/lKNZ7TbqSn0nu3Q95VIgiBEvc7H+v1Aksa+naS7TqztIofoZBOwZ5tyC4eRUGLpfOjKV/bLiYqceMs/7/p8PmW5PNYx9AJAeZm8D4/HE/aTqM/nC9tHpNDHjYxB3nfo9qG3VBOf0LjjfaDHilftXMiJmSAISjzy7AjycSQ6P6HkpC7bLnoSBCFsDLk8t3VkkmK1WpUEK14xmGSei0QXiEZSe86SiWc0x5FIISfbNpstbhIrj1MOfY7H8v1AC8m0k2TbUuQym80Wllh7PJ6sn3ObyTblGCbblFi6H7ryuFi5tyh0HGXkB1qsZfLYSvliNnn2jcgr7iN7slwuV8wxnaG9mqFTZMn7TUWsD/FE66rNyqLWgyr3SMtJgTw1mZwgxDs/keRx3dkkcsoxi8WiWpwjdF1BEFR73ZJ9LmJdGBlLrP0kikct0Ulmu2QUarKdKBGOlSyP1fuBVpJpJ8m2pcjXZeh2scacZxsm25RjVhokaQwGllJOW7ZsGQCgq6tL50iSNzw8jIkTJ0YVMRkeHsbMmTPHZDx1NgkGg1i3bh1aW1v1DoUyoLu7G8uWLdP0dZyL7T4Wvh/kF4PBgK6uLtTW1uodClEyVvECSco7drsdM2bMiPpgBYDy8nLYbDYdotLX9u3bsWTJEr3DIBpzfD8gIr0x2aa8093djfb29qhS5MPDw9i+fTuqq6t1imxsmc3msLLsVVVVeodENOb4fkBEemOyTXmns7MT5513HjZs2KAkm2azGYcPH0ZdXV1S+wid+i3eLZvJPXlWqxVNTU06R0Okj0y8HxARjQbHbFNC+TR2kygfcMw2FTKO2aYcwzHbRERERERaYbJNRERERKQRJttEOjGbzTCbzZpvQ0TxsS0SkZaYbBNRFKfTCaPRCKPRCKfTmdHt5HUMBgOMRiPsdnumwibKO+m0Rb/fHzYbEdsYkb6K9Q6AqFClM0PIWMwqYrfb0d3djc7OTgDAunXr8PbbbyecuSGZ7VpaWtDY2AiXywWHwwG3243Zs2fjyJEjWLt2rXYHRRRHPrVFv9+PgwcPoqmpCU1NTbDb7aipqWEbI9IRZyOhhDgrQeHwer2YNm0aBgcHMXfuXABQEmKXy4XKyspRbSdPlxj6tmMwGCAIAhwOh5aHllc4G0n+S7ctDg0NKevL1NpdLuNsJJRjOBsJkVb6+vqU4RItLS3w+/3KfX6/H3a7HUajUfVvp9OpDLOQi3FErqOFgYEBAMCUKVOUZZMnTwYA7Nu3b9TbWSwWACMJAQDl2DgPOGmpkNpiZKIdDAYBAKIoZjpEIkqWRJRAbW2tVFtbq3cYOcXhcEgApMHBQUmSJMlms0kAlJsgCMBYWdsAACAASURBVMr/JUkK+1vexuPxSAAkk8kUtU4soY8R7xaLyWRSvV+OORPbiaKoHKfNZpN8Pl/M/ZK6rq6uuM9jJuRLuy+0thjK4/Eo7e3AgQNJbZMLAEhdXV16h0GUrJUcRkIJ8efk1MUaLmGxWJRxk5HrxNom0Tpax53M46a6XUNDA9ra2iCKIhobG1FSUjL64AsIh5Ekr9DaokwehiILPd5cx2EklGM4jIRICyaTSXV5Y2PjGEeSfVpaWjB//nwEAgEAwPLly5WfuokyrVDbYkVFBSRJgsvlUr7Utre36x0WUUFisk2kAfkDXp5yy+12A/h4zLJW5Km+Et1iEQQh5n2xkpZUtrPb7WhsbMSiRYtQUlKC5cuXw+l0Yvv27QmOjCg9hdYWI1VWVmL58uUAgPr6+uQPgIgyhsk2kQYqKyvhcDhw5MgRGAwGmM1m2Gw2zX/GlSQpqVss8gd86AVk8kVhc+bMGfV2NTU1AKAMGykvLwfAJIC0U2htUc2MGTPSOAIiyhTOs02kAafTiWuvvRaCIOTUOMmFCxcCAA4ePIiysjIAwNGjR8PuG812giCEFeaQk+54vXhEo1FobVGNPEzLZrNlMEIiShZ7tok0YDQaUVpaGvWTcUNDA/x+f9TUY6F/yx+MoeOY1bbRQkVFBaxWKzo6OhAMBhEMBtHR0QGr1YqKigplvchS1clut2bNGgAf/6QvTwEoLyfKtEJri0ajES0tLUoveDAYhMVigSiKqK6u1iRWIoqPyTaRBlwul2pvbVtbG9avX68MnwBGhlKE/l1aWhr2r9o6of/PtLq6Olx//fUoLS3F8uXLsWTJkoTVI5PdrqqqCr29vejv74fBYEBHRwd6e3tRVVWl1eFQgSu0tlhXV4fGxkZMmzYNBoMB27Ztww033MC57Il0xKn/KKF8mQJsLA0PD2PixIlhPVDy8pkzZ+ZNJTfSB6f+Sx7bYv7h1H+UYzj1H1Gm2e12zJgxI+rDHRjpBeO4SaKxwbZIRNmAF0gSZVh3dzeOHTuGhQsXhn3IDw8Po7+/P6khGUQ0emyLRJQN2LNNlGGdnZ0477zzsGHDBuViLLPZjMOHD/PDnWgMsS0SUTZgzzZRhpWUlKC6uhrV1dVobW3VOxyigsW2SETZgD3bREREREQaYbJNRERERKQRJttEOcjv98Nut8NoNOodClFBYdsjolQx2SbKQevXr0dNTU1Y6fNs53a70d7eDqPRCIPBEHO99vZ21fvdbndUBUCisZYrbc/r9aKhoUFpK319fWH3B4PBqKqa8k2u8Cpj2yMaHSbbRDko1y72amlpgdlsxqRJk7Bly5aYhUTcbjfq6+tV79u3b1/Y39dff33G4yRKJBfaXjAYhNvtRmtrKwKBAObPn48FCxaEfUHYv39/zO0jK7qy7RGNDmcjISJNNTQ04IILLkBnZydKSkpirhcMBrFjx46Y90+aNInV/oiSsHfvXqVEvTwjS01NDYxGo9KGDh06BI/HEzb/uN/vx+bNm1FWVha2P7Y9otFhzzZRHC0tLTAYDGhvb4ff7w8b3hAMBpUhD/L8vX6/H0D0uE6n06n8/Or1egGMVLeLXOb3++F0OpXt5P03NDRgeHg4Ybx+v1+J2Wg0Rv10HO94tGA2mwEATU1NcRNtANi2bRtWr16tep/X64XRaITZbMbQ0FDG46Tsw7aXPjnRjmQymZT/V1VVRVXW7Ovrw+LFi8OWse0RZYBElEBtba1UW1urdxhjzmKxSB6PR5IkSQoEApIoilJokzGZTBIAyefzSR6PRwIgmUwmSZIkSRAECYAEQHK5XJIkSdLg4KCyzuDgoCRJUtR28jYAlHUCgYDyWAcOHFAeX15P5vP5JEEQJJvNJkmSJPX29oY9fqLjiRQaS7xbLC6XSwIgORwOyWq1SgAkQRCk3t7eqHV7e3uV41Xbr8PhCHtMQRAkn88X87HzXVdXV9xznwl6tnu2vdG1vUiBQEBpi/HI5yJUNrY9AFJXV5euMRClYCWTbUqoUJNt+cNc5vP5wj7gRFEM+3CK/ABU+0BMZpnaOnLiarFYYq5ns9lU9y2KYlLHk2kWiyUs4QhNXORkRo7DarWGxawWVyAQkFwul5KohG5TaPI92Wbby6ze3l5JEAQpEAjEXMflcilfFiJlW9tjsk05hsk2JVaoybacGNpstrgfUh6PR0kstfrAT2a90B49tR6wZI8nU+IlLqGJUuQHdzK9dlarVRIEIXPB5ph8T7bZ9jJLEISwL7hqRFFMqsc6G9oek23KMSs5Zpsohttvvx2CIKCmpgalpaVoaWmJWqe9vR2rVq2KOUZyLMkzDUiSFHUDkjueULGmBYu8paKyshIA0NbWpsS8cOHCVA8VS5cuzfqp1yh9bHuZa3t2ux2CIGDu3Lkx15HHu0deGKmGbY8oDXql+ZQ7CrVnW+ZyuZSeqdCfkuWfjuWxmBiD3rVkfjoPHVuayvFkmvwYkT15+GjcZ2jMsW6J9l+o8r1nW8a2Nzry0I9EbDabMtwrGXq3PbBnm3ILe7aJYjEYDAgGg6isrERraytcLhcaGxuV+2tqagAg6op+LcizIcSb39ZqtQIAOjs7EQwGAXw8QwKQ+HgybcmSJQBGphiTyXHV1tYCiN0TKN8XSzAYVPZP+Ydtb/T8fj92796NpqYmZZnb7VYtSNPf36/86pQI2x5R6phsE8VhsViUqcE++clPwmKxKPfJP197vd6wqcH8fr/ysyyAsA/f0HViLZPJVdyCwSA6OzshCILymGrb3XjjjQCA5uZmlJaWwmAwoLy8POyDMd7xZFpVVRVEUQyblm379u0QBAHV1dVJ78dut4dNo+b1erF3796owhuUX9j20uf3+3HrrbeisbExbNjJ7Nmzo740uN1uzJ8/X3U/bHtEmcFkmyiO1atXo6enBwaDAT09PVi7dq1yn9xj1N7ejtLSUoiiCJPJhOPHj6O8vFxZr7S0FADClsn/V1smmzVrFoxGI0pLS1FRUYHOzk7VdeX/l5WVwePxQBRFACNz6kYWrYh3PFpoamqCIAgoLy9XxpiGHkcyzjnnHCxYsECZT/m9997LinG6pC22vfStX78+5rjqmTNnhv29Y8eOmMkz2x5RZhikeL/VEgFYtmwZAKCrq0vnSAqDnJSyaVIs3d3dWLZsmaavkUJs92x7ucFgMKCrq0sZjkaU5VaxZ5uIiIiISCNMtomySLxxpESkHbY9ItIKk22iLBJvHCkRaYdtj4i0Uqx3AET0MY4VJdIH2x4RaYU920REREREGmGyTURERESkESbbRBH8fj/sdjuMRqPeoSQUWrBCnraMksfzl13Y9goHzx8VEibbRBHWr1+PmpqamEUhslFkqXOv14uGhgYYDAY0NDSEVYEDRirjRX7YyTe5el663G432tvbYTQawz5Eg8EghoaGlPticTqdyrZGo3FU8cj7MhqNqs9n5HkjfeVD24vU3t6umkxm6nWeqK0nuw4w0nZD3wvUSrtnKia2PSooElECtbW1Um1trd5hjCkAUi40D7U4A4GA5HA4lP/bbDYJgLJMkiRpcHBQ2Tby5vP50o7HYrFIgiBIDodD8ng8YfeJoiiJohj33FosFgmA5HK5JEmSJJfLJQGQLBZLyrHYbDZJEAQpEAhIgUBAMplMktVqVV03V55vWVdXl+bx6tXuc+W5SCZO+fUbuV6mXufJtPVk1pFZrdaw9wK1dTIRU6h0nm8AUldXV8qxEelkZfa/o5HumGxnL7U41T7UItez2WxRybDP55NEUUw7FpPJJImiKAUCgZRjjncfAEkQhJRi8Xg8EgBpcHBQWSYnNHKCk2xM2YjJtv4SxRkIBGJ+uczU6zyZtp7MOvHWTVUqj5fovliYbFOOWclhJJQ3hoaGYo4DbGlpUZZ5vV4Eg0Hl512DwQCz2RyzkIXa/mKNNfT7/cpjGY3GmD/XakkQBNXlJpNJ+X9VVRUqKirC7u/r68PixYvTekyz2QwAaGpqQklJSVr7AACLxQJg5LkERn6OlvebioGBAQDAlClTlGWTJ08GAOzbty/t+Egd2160bdu2YfXq1ar3Zep1nkxbT2YdOQaj0Qiz2azElY5kH4+ooOid7lP2y6We7d7eXgmAag+tKIpKr6bJZFKGTMi9oCaTSVkXIb0tPp8vqvdF3iZ0mc/nkwRBkGw2W1gsaj2poY+R6BZPMusEAoGkfhIOPf5UyD3GDodD+RlaEASpt7c3rZjl3sDBwUHJZrOlNaxFfn7VHlut9zCZ85hNsrFnm20v/FzIv6rEWi8Tr/NIybT1WOs4HI6wYxcEYUxiSqftgT3blFvYs035paqqCqIoorm5GcFgUFku/7+yshIAcMEFF8BkMqGsrEzp4W1ra1PdZ1lZWdSyyF5hYKRn2Ol0orq6WokFAHbs2KG6X+mjC4QS3UbrpZdegiAIuPbaa2Ou43a7MX/+/LT2v3v3bgAj56Surg6BQABTp07FggUL0uoha2pqgslkwrx58/Dqq6/irLPOSnkfsZ5LADl18V0uYdsb4ff78cYbb2Du3Llx18vE6zxSMm091jqCICAQCMDlckEURTidTuzcuXNMYiLKe2Ob3FMuyqWebUn6uKdV7uWSpJGeJrVeLo/Ho1ysFNocEv2ttkwQhLR6yEYjmf0LghA2dlmNKIpp92KpxSA/B2q95Ylitlgsks1mU8a8yhc5jjamdJZnq2zs2ZYktj1JkqIuwo21XiZe55GSaevJrCNJI8eR6hjydB4vnecJ7Nmm3MKebco/lZWVEAQB3d3dyrI9e/YoPWuy9vZ2rFq1KuYYw1TJPaZSkj1ksabey+T8s3a7HYIgxO1lk8fLqvUipks+1/F6mNXY7XY0NjZi0aJFKCkpwfLly+F0OrF9+/aU9hPvOeXYUe0UettzOp1YuHBhwvUy9TqP3Geitp7MOrKlS5eO+legVB6PKJ8x2aa8VFtbC6fTiaGhIXi9Xlx99dVh99vtdtTX12PLli2YMWNGRh97eHg4qfXUEoNkk4VkuN1uvPrqq6irq4u73mgujAQ+Tl5Dhw7IUk2mampqAEC5yLK8vBwAUF9fn9J+5McNvfBOvghtzpw5Ke2LUlPIbc9oNGLatGkxL+yUZep1LkumrSf7fiArKSkZ1RfTVB+PKJ8x2aa8JI/Z7OjowMDAQNR4QfnDTm38Z7qsVisAoLOzU0k85RkSxprf78fu3bvDZjdwu92qRSr6+/ujeh5TsWTJEgDAoUOHlGXy8dfW1qa0r8jkXE5GUk3a5d7FgwcPKsuOHj0adh9po5DbXryEPfT/mXqdA8m19VTeD2TBYFBp21rERFRQtB2mQvkg18Zsy+Sr/dUKRchjPD0ej3TgwAFl3KDP5wubAUEexyzPoHDgwAFJksKLwsjjkkO3C71FzmedSVAZ7yjPzKAWS+SMAC6XK2x8baTI4huxyGNO5fMVa7ynPDMBANXxqfIsEnJM8nkOndkk2ZisVqtkMplY1CZNo2n3hdr2kl0vU6/zZNp6MuvYbLawx/Z4PKqzh2QqpkTnJxFwzDblFha1ocRyNdmWL9aSP6TV7pMvDBRFUTKZTGHTioV+CHg8HuUDRP7AkKcaC72w0OPxKImGvD8tqX1QycmJ2i3yXCS6MFI+L8lcKBVafc5qtUYl07FiitTb26scg8lkippCMJWY5OnM4k1FGBpbrsj2ZLtQ214q62XidZ5MW09mndBp/0KnaYyUqZiSOT/xMNmmHLPSIEkZmFuM8tqyZcsAAF1dXTpHQpHkcaBaN2Oj0QiHw6HpY6QqkzGN1XnMlO7ubixbtkzTeNnu42Pb06/tGQwGdHV1pTxMjUgnqzhmm4jiGhoawp133ql3GGGyMSaiTMvG13k2xkSU7Yr1DoCIsldfXx8uuuiijM8aMRrZGBNRpmXj6zwbYyLKBUy2ifKAVj9pyzNLZJNMxjTaecyJ2PbSw7ZHhYTJNlEOy5UxxtmK54/SxdfO6PD8USHhmG0iIiIiIo0w2SYiIiIi0giTbSIiIiIijTDZJiIiIiLSCC+QpKT09PTgpptu0jsMzZw+fRpFRUV6h0GUlJ6enjF7nHxu96QdvqcSfYzJNiX0mc98BidPnsTSpUv1DoWIPjJhwgRN9892T9ls+vTpeodAlDSWa6eC9sQTT2DFihWYPHkyHnvsMXz2s5/VO6QxNTAwgC9+8Yvwer24+OKL9Q6HKC+sWLEC7733HpxOp96h6OL48eP40Y9+hC1btuC2227Dpk2bMHHiRL3DItILy7VTYTp9+jTuvvtuCIKAG264AS+88ELBJdoAMHXqVADAkSNHdI6EKH+89dZbKC8v1zsM3UycOBGbN2/GY489hkceeQRXXXUVXnvtNb3DItINk20qOO+88w4WLVqE//mf/0Frays6Ojpw9tln6x2WLiZPngyDwcBkmyiD3nrrLeWLbCH75je/CZfLhXPPPRdXXnklHnzwQb1DItIFk20qKIODg7jiiivw+uuv4/nnn0d9fb3eIelqwoQJKCsrw+HDh/UOhShv+P1+lJWV6R1GVpg2bRqee+45rF69Gv/93/+Nb33rWzh27JjeYRGNKSbbVDA2bdqE+fPnY/bs2fjTn/6EK6+8Uu+QssLUqVPZs02UISdOnMA777yDyZMn6x1K1iguLsbPf/5zPPnkk3j66adx5ZVX4uWXX9Y7LKIxw2Sb8t7/+3//D0uXLkVjYyPuueceOJ1OlJaW6h1W1pg6dSqOHj2qdxhEecHn8wEAk20VX//61/F///d/uPjiizFv3jxs3rwZnKOBCgGTbcprf/7zn3H11VfjueeewzPPPIN169bBYDDoHVZWYc82Uea8/fbbAFDQF0jGM2nSJDzzzDO466678MMf/hA333wz/vGPf+gdFpGmmGxT3nr44YdxzTXXoKysDH/84x/x1a9+Ve+QstKUKVOYbBNliPwr0ZQpU3SOJHuNGzcOZrMZfX19eOmll3DFFVdgYGBA77CINMNkm/LOhx9+iNtuuw0rVqxAQ0MD+vr6ODNAHBdddBEvkCTKEL/fj5KSEs4rnYQvf/nLePnll1FZWYn58+djw4YNOHPmjN5hEWUck23KK2+++Sa+9KUv4ZFHHsFjjz0Gi8WC4mIWSo1n6tSp+OCDD/hTLlEGHD16FJMmTdI7jJzx6U9/Gjt37sTGjRvxs5/9DIsWLVKG4hDlCybblDd+//vf48orr8SpU6fw4osv4qabbtI7pJwg9/rzIkmi0fP5fLw4MkUGgwG33347nn/+eRw8eBBXXHEFdu/erXdYRBnDZJty3unTp3HXXXdBEATceOONGBgYKMhqkOliFUmizHn77bfZs52m/9/e3Qc3Ued/AH+nD6gMUG5Oq/SA8+4UHeFsrYDgA0g5Bx8mcaxPkModcsKknowPIKik581UvTsnnMzJqJcyCnJtOgc+0J5Pg61XdFpEeiQ+3Anega1QSMAxhRkQaPn+/uC3e0m6STbJbnY3eb9mMtDNPnw2+ew3n9397u7kyZPR3d2N66+/HnPmzMHKlSsxMDBgdFhEGWOxTZYWDAZxww034E9/+hPWrl2LV155Beecc47RYVnK6NGjMXz4cBbbRBpgN5LMjBo1Cj6fDy+99BJWr16NWbNmobe31+iwiDLCYpss68MPP8SVV16J3t5edHV1YeHChUaHZFm8SJJIG+xGoo1Fixbh448/RjgcRmVlJd58802jQyJKG4ttshwhBJ577jlUVVVhypQp2LFjByoqKowOy9J4r20ibRw4cID32NbIpEmT8PHHH+O2225DdXU1HnzwQZw4ccLosIhSxmKbLOXIkSO4/fbbsXz5cjz99NN4/fXX+TRIDfApkkSZ++6773DixAneY1tDw4cPR0NDA5qamrBu3Tpcc801+Oqrr4wOiyglLLbJMgKBACZPnoyuri60tbVh+fLlfBqkRnhkmyhz0i3r2Gdbe3PnzkV3dzdsNhsmT56MxsZGo0MiUo3FNlnCunXrcPXVV+NHP/oRdu7ciRkzZhgdUk7hUySJMnfgwAEAfFS7Xi666CJ89NFHWLhwIebPn49f//rXOHbsmNFhESXFYptM7fvvv8eiRYuwcOFCLFmyBFu2bOFRIx2MHTsWoVAIJ0+eNDoUIss6ePAgiouLcd555xkdSs4666yz8Nxzz2Hz5s3YvHkzpkyZgs8//9zosIgSYrFNprV3715Mnz4dmzZtwhtvvIE//OEPfBqkTnivbaLMBYNBlJaWsntbFtjtduzcuRM//OEPMXXqVHi9XqNDIoqLxTaZ0ubNm1FZWQkA+Oc//4lbb73V4IhyG58iSZS5vr4+3vYvi8aNG4f29nYsXboUtbW1uPvuu3HkyBGjwyIagsU2mcrAwAAee+wx3HbbbbjjjjvQ1dWFn/zkJ0aHlfMuuOACFBYW8sg2UQaCwSC7uWVZUVER6uvrsWXLFmzduhUVFRXYsWOH0WERRWGxTaZx8OBB3HDDDXj++efx8ssvo6GhAWeffbbRYeWFoqIilJaWstgmygDvsW2cqqoqBAIBXHzxxbj66qvx3HPPQQhhdFhEAFhsk0ls3boVV1xxBfbv34/Ozk4sWLDA6JDyDp8iSZSZAwcOyF2yKPtKS0vxzjvvoL6+HsuXL4fdbsfhw4eNDouIxTYZSwiBZ599FrNnz8b06dOxY8cOlJeXGx1WXuK9tokyEwqFUFpaanQYea2goAArVqzAhx9+iM8++wwVFRXYunWr0WFRnmOxTYYJh8Oorq7GypUr8eyzz+K1117DqFGjjA4rb/EpkkTpO3nyJA4dOsQLJE1i2rRpCAQCmDp1KqqqqlBfX4/BwUGjw6I8xWKbDOH3+zF58mR88sknaG9vx8MPP8zbZRmMR7aJ0hcMBgGAxbaJjB49Gq+//jpWr16NZ555BjfccAMPKJAhWGxT1r388suYPn06xo8fj+7ublx33XVGh0TgUySJMiE9qp0XSJrPAw88gK6uLuzfvx8VFRV49913jQ6J8gyLbcqa48eP495778V9992HRx55BFu2bOEPk4mMHTsWJ06cwKFDh4wOhchypCOmZWVlBkdCSioqKtDd3Y0bb7wRN998M5YvX45Tp04ZHRblCRbblBVfffUVrr76amzevBmtra14+umnUVhYaHRYFIFPkSRKXygUQklJCW9XamIjRozAq6++ipdffhkvvvgiZsyYgb179xodFuUBFtukuzfffBNTpkxBUVERuru7ccsttxgdEingUySJ0tfX18cH2ljEggUL8Mknn+DYsWOorKzEa6+9ZnRIlONYbJNuBgYGsGzZMlRXV+Puu+/GRx99xKdBmtjIkSMxatQoFttEaQgGg+xCYiGXXnopPv74Y8ybNw933HEH7r//fnz//fdGh0U5qsjoACg39fX1Ye7cueju7sarr76Ke+65x+iQSIWysjLs27cPhw8fxoEDB9Db24sdO3agrq4OBQXcNycCgKNHj+K9995DaWkpSktLUVZWhoMHD/IaFIs5++yz8cILL6CqqgqLFi1CZ2cnmpubcemllxodGuUYm+DzTEljH3zwAZxOJ0pKSrBp0yZMmjTJ6JBIwenTp7F27Vrs3r0bfX192LNnD7744gscP358yP1oP//8c0ycONGgSInMZf369UOecltYWIiRI0fi4osvxtixYzFmzBhMmDABDz74oDFBUkr27t0Lp9OJzz//HGvWrMGvfvUro0Oi3PEAi21Kyb/+9S+cPn1asYAWQuCPf/wj3G43qqursXbtWj6kxsQ6OztxzTXXwGazwWaz4fTp04rjFRcX48iRI7zwi+j/ffbZZ7j88svjvm+z2SD9tB47dgznnHNOtkKjDJw6dQorV66Ex+PBPffcgxdeeAEjRoxQHPc///kPfvrTn/KMH6nxALOEVDt69CgmTpyIn//85/jss8+i3guHw7Db7fjtb38Lj8eDv/3tbyy0TW769Om47LLLEhbaAFBZWclCmyjCpEmTUFJSEvd9IQSKi4tRU1PDQttCiouL8eyzz+Ktt97Cu+++i8mTJ8Pv9w8Zb926dbj44ovx1FNPGRAlWRGLbVJtxYoVKCoqQmFhIW699VYcOXIEANDd3Y3Kykr4/X50dHTgoYceMjhSUsNms8HtdiccZ9iwYZg1a1aWIiKyBpvNhuuvvz7h7UsHBgbw6KOPZjEq0spNN90Ev9+PsrIyTJ8+HWvWrJHf+/LLL1FbWwsAqK+vx6effmpUmGQhLLZJlY6ODrz00ksYGBjA4OAg9u3bhwULFuAvf/kLrr32Wlx00UXYuXMnpk+fbnSolII777wT48aNg81mU3z/5MmTuPbaa7McFZH5VVVVxd1uioqKMHv2bJSXl2c5KtJKWVkZtmzZgscffxwPPfQQqqurcfDgQVRXV2NgYEAeb+7cuTh58qSBkZIVsM82JXX8+HFcdtll+Oabb6IunJN+aNxuN5588kk+pMaivF4vamtrFbuS2Gw2fPvtt/jBD35gQGRE5uX3+3HFFVfEfb+9vZ1nhXJER0cHampqMHz4cOzduzeq2C4sLMSKFSvw9NNPGxghmRwvkKTkli5dij//+c9RDYyksLAQHR0duOaaawyIjLRw4sQJjB07FocPHx7y3iWXXIIvv/zSgKiIzO306dMYPXo0jh49GjW8sLAQEydORCAQMCgy0sMrr7yChQsXKr5XUFCAzs5OXHXVVVmOiiyCF0hSYtu3b8fq1asVC21JdXU1Dh06lMWoSEtnnXUWVqxYMeTMRHFxMaqqqgyKisjcCgoKMHPmzCF3ozh9+jRWrlxpUFSkh71792LJkiVxuw0VFBTA6XTi+PHjWY6MrILFNsV14sQJzJ8/P24DAwCDg4P47rvvcNdddw25NzNZh8vlwvDhw6OGDQ4Osr82UQKzZs2K2km12WwYP348qqurDYyKtHTy5EncfvvtOHnyoE1OOQAAG0BJREFUJOJ1BBgYGEBvby8ee+yxLEdHVsFim+J65pln8N///jdpET0wMIB//OMfaGxszFJkpLURI0bg4YcfRnFxsTzs9OnTuO666wyMisjcZs6ciVOnTsl/FxQU4NFHH0VRER/OnCs8Hg927twZ9T0rGRgYwPPPP48PPvggS5GRlbDPNikKBAK48sor4xbahYWFEEKgoKAAv/jFL3D33Xdj/vz5vEjSwg4fPoxx48bh+++/BwCMGTMGfX19BkdFZF6Dg4MYNWoUjh07BgAYPXo0+vr6eG/tHPLJJ5/gkUcewfbt23Hq1CkUFRXFLbwLCwtxwQUX4N///jdGjhyZ5UjJxNhnm4YaGBjAL3/5yyHdR4qKilBQUIDi4mLceOONWLduHQ4dOoR33nkHCxYsYKFtceeeey5cLheKi4tRWFjIOykQJVFYWIgZM2bI7eLDDz/MQjvHTJkyBR9++CG+++47vPbaa3A6nfIDjYYNGxY17uDgIILBIB588EEjQiUTY7FNQ3g8Hnz66acYGBhAUVERbDYbhg0bhptuugkbNmzA4cOH8fe//x3z58/H6NGjjQ6XNPTII49gcHAQg4OD7EJCpMKsWbNw+vRp2Gw23H///UaHQzoZPnw4brvtNqxbtw7ffvstOjo6sGTJEowbNw7AmQvKbTYbBgYG8Morr+Dtt982OGIykyEdywYGBtDS0sKL3fJUMBjE448/DuBM43HFFVdg+vTpqKyslI/YvPfee4bFN23aNLlx09o333yDbdu26TJvK/nZz36Gr776CseOHcPGjRuNDsfU9MxHvTHftSHdqWnSpEnsr6tSYWEhHA6Hbn3bu7q6sG/fPl3mHemqq67CVVddhW+++Qbd3d3o6urC119/DSEEbrnlFvz1r38dcvSbctvYsWOVH+4nYrzxxhsCAF98mfJ17733xqasZu69917D148va730zEe9Md/5MvL1xhtv6JbbRq8bX/n9UvCbIbuV0oUegtdNksnU1NTgxIkTus3/xIkTcDqdvKsKqaJ3PuqN+U5Gsdlscq2hl8bGRjidTl2XQRSpqakJNTU1iu+xzzYRERERkU5YbBMRERER6YTFNhERERGRTlhsExERERHphMU2EREREZFOWGwTEREREekkZ4vturo61NXV6T4NkdGY65RPmO+Ui5jXuS1ni20za21thcPhgMPhQGtrqybT9ff3w2azKb6am5vl8Xp7e1FbWwubzYba2lq0t7drtl5EsfTIdSKzSjdvA4FAVJtdW1ub8rzZtpNe9GrHQ6EQ6urqFGuVSGq2D9OLfcxNY2NjvCfgkAZ8Pp+w2+0iHA6LcDgsXC6X8Hq9GU/X1dUV92lGwWBQCCFEOBwWLS0t8v99Pp8AIA8zO6fTKZxOp2Xnn2/0ynWzsHq+WD1+s8kkb71eb1SbHdsmJ5u31dp2AKKxsdGy888nerXjwWBQdHV1RY0PQHg8niHzSrZ9mEWC+vk3LLazqKenRwCISjC/3y8ACL/fn9F0Pp9P9PT0RE0XDAaF2+2W/1ZKUMR/vKjpsNi2Dj1z3Sysni9Wj99MMs3bRMWDmnlbrW1nsW0Nerbjke9J4uWsWYvrWImKbct2I2lvb4fD4YDNZsOqVasQCoXk90KhEJqbm+FwOBT/bm1thc1mg8PhQG9vr+I4eujs7AQAlJWVycPGjBkDANi+fXtG01VVVWH8+PFR07W3t+OOO+6Q/7bb7Yrzd7lcqteBso+5nnw6yh35lO/Ame4fDocDdXV12LZtW1rzZttufvmU12qmmzZtWtQ0/f39AAC32x01PNn2YRkpVOam0dLSErXXJJ1+kF52uz1qDynyb2kaac/L5XINGSeeyGUkesXjcrkU35di1mO6RMLhsKlPycTKxyPbzHV10xnBjPmSCjPGn2/5HrnOkesodf1Ld95mb9uRZ0e28y2vU52up6dHuN1uAUDs2rUr6r1k24eZ5Fw3EqUEAaL7+sSOE2+aZONoKd781W4wqUzn9/uFz+dLGE9bW5vcp8oK8rHYZq6rm84IZsyXVJgx/nzLd0k4HBZ+v18uOCL7tqYzb7O37flWbOdbXqcynbQTIb2U+mwn2j7MJOe6kcQ7NbZs2bIsR2JemzZtQlVVVcJxVq9ejSeeeAIlJSVZiopSxVynfJKv+V5SUoLy8nLU19fD6/VmfAcetu3mkq95rcb48eMhhIDf74fb7cayZcvQ0NAQNY7W24cRLF1sS7eJCQQCAACPx6PrcuPdWi/2FU+8fnVA4r51qU4n9QUrLS2NO11zczPsdvuQflNkLsx1ddNRbsi3fFdy1113RRUTqc6bbbv55FtepzNdeXk55s+fDwBYvHhx3Oljtw+rsGSxXV5ejpaWFuzfvx82mw11dXXw+XxYunSprssVQqh6xSMlYOSFEdLFDpWVlZpNF3thZKxAIIAvvvgCixYtijsOmQNzXd10lBvyLd+VlJSURBUkqcybbbs55VtepzvdhAkTkq5T7PZhFZYstltbWzFjxgwsXboUQgi0tLRg7ty5RoeV1Jw5cwAAe/bskYf19fVFvafFdB0dHSgvL1ecVygUwvvvv4/6+np5WCAQsOZN4vMAc13ddJQb8i3flfT39+POO+9Med5s280r3/I63emkO5L4fL6E40RuH1ZhyWLb4XBg9OjRQ06F1NbWIhQKDbmlTuTf0pcp/as0TuT/tTR+/Hh4vV6sX78e/f396O/vx/r16+H1eqNu2xf7CFa10wFnGteZM2cqLj8UCuG+++7DsmXLoj63iooK3HzzzbqsM2WGuR4/1yn35Fu+Nzc3Rz3psbe3F1u3bo263kbNvNm2m1u+5bWa6RwOB1atWiUf8e7v74fH44Hb7ZZ3RNRsH5aRwtWUpuH3+6NuexP5km45k+glRPJb4uhJupWN3W4XbW1tQ953u91RD6NRO500bbzb4iT6bGJvt2NG+Xg3EuZ6/Fw3mhnzJRVmjD/f8j3ytmZutzvhg0ISzdtqbTvy7G4k+ZbXaqaLvaWfx+MZ8qCbVLYPM0h0NxKbENEddpqamlBTU5OwH4/Rdu/ejbPPPnvIka7du3fjkksuMXXslL6amhoAQGNjoyXnnw7munmZMV9SYcb4me/5wWazobGxEU6n05LzTxXzOj8kqJ8fsFw3kubmZkyYMEHxlPL555+fsK8PkZUw1ymfMN8pFzGvCQCKjA4gVU1NTTh69CjmzJkTlby7d+9GR0cHr8KmnMFcp3zCfKdcxLwmwIIXSG7YsAEjR47E73//e/kig7q6Ouzbt49JSzmFuU75hPlOuYh5TYAFj2yXlJRg7ty5mDt3Ll588UWjwyHSDXOd8gnznXIR85oACx7ZJiIiIiKyChbbREREREQ6YbGtUigUQnNzMxwOh9GhEOmKuU75hPlOuYh5bS4stlV68sknMW/ePLS2thodimqBQAANDQ1wOByw2Wxxx2toaBjyfm9vL2pra+WnXEU+xYlym1VyPRQKoa6uTr7oqLm52eiQyIKsku/9/f3Ytm2b3KbH09raCofDAYfDkXSd1P5GkPXkWl5L4uVsKBSSaxkz/h6w2FbJahc2rFq1CnV1dbjggguwZs2auDfNDwQCWLx4cdSw/v5+BAIBvPjiiwiHw5g5cyZmz55t+o2WtGGFXA+FQtizZw/q6+shhIDP58O8efOwatUqo0Mji7FCvgOAx+PBW2+9hcWLF8dti5ubm9HQ0IANGzZgw4YNePvtt9HQ0KA4rtrfCLKmXMprSbyc7e/vx3333QcAEEIgGAyiqakp6hHyRrPc3UgoudraWpx77rnYsGEDSkpK4o7X39+PTZs2DRm+detW2O12AP+7knrevHlwOBxskMkU9uzZg2nTpsl/Szm6bNkyLF261MDIiPRRX18PAHjqqacU3+/t7cW8efPQ1dUlt/sulwsVFRWYOnUqysvL5XHV/kYQ6S1ZXksS5ew777yD1tZWbNiwAQBQWlqK+vp6VFRUYNasWaiqqtIn+BSY7sj2qlWrYLPZ0NDQgFAoFHWaoL+/P+o0QV1dHUKhEICh/ZNaW1vlLhC9vb0Azuz1xw4LhULyaTfgf10qamtrsXv37qTxhkIhOWaHwzGku0Wi9dGDtCdXX1+ftBFdu3YtlixZMmS4VGjHcrlcmQdIMuZ6+iILbeDM5wUAbrdbt2VSZpjv+urs7AQAlJWVycPGjBkDANi+fbs8LJXfCEqOea2/ZDnb1NQEAFHvXXjhhQCAjRs36h+gGiJGY2OjUBicFR6PR/T09AghhAiHw8LtdkfF4nK5BAARDAZFT0+PACBcLpcQQgi73S4ACADC7/cLIYTo6uqSx+nq6hJCiCHTSdMAkMcJh8Pysnbt2iUvXxpPEgwGhd1uFz6fTwghRFtbW9Tyk61PrMhYEr3i8fv9AoBoaWkRXq9XABB2u120tbUNGbetrU1e32TzDYfD8nyN5HQ6hdPptOz8IzHXM8v1SD09PfLyItdBb9nMFz0w362Z7/HGldZLaXy73S6ESO03Qk8ARGNjo2XnL2Fe65/XanI23rSpLF8LCern35iq2JaSUhIMBqNicbvdcsJJ40e+r/TBqhmmNI70BXs8nrjj+Xw+xXm73W5V66M1j8cTteFEboDSRinF4fV6o2JOFFdbW5uw2+0iHA7rFrsauVRsM9e1If0QSa/IddAbi231mO/aSbWwiByu9jdCb7lSbDOvtRMvf9XkrNKORqJ56sUyxbb0gfl8voSFXU9Pj/wF6JW4asaL3DONfaWyPlpJtAFGbvCRhXa86SLZ7fasNsTx5FKxzVzXlt/vl4/CxOa3Xlhsq8d8104mxbba3wi95UqxzbzWTip5HZuzkWcEpLiVdj70Zplie9euXVHJoPQheb1eYbfbxa5duwxP3GRFqpr1UVpesley6RMNb2lpkU8TqVkPn8+XteIlmVwqtpnrmeV6vBjSmS5dLLbVY75rl+/xxpXiURo/tguC2nnqBciNYpt5rX9eqx0unYEHzhxwie0ikw2WKbYlfr9f3sOK/LKlUyBSsZiNxFVzCihZP9F466M1aRmxe6TA//rspbJRSEcLzSKXim0Jc11bLLbVY75bM9/jrZPUnzWyG4DUzUo6YKLmNyIbcqXYljCvMxdvndLNWY/Hk/X6xTLFduwHKp0GiHw/1b22dBNX2guNvCgwdjypcXO73XLcwWBQTs5k66M1pT056eJG6YIIJUrrH7keEmkDNEouFdvMde2pyXUtsdhWj/munXhFiVRYR3b5k06vS8Veur8RWsuVYpt5rZ14eZ1Ozvp8PkOuM7NUse12u+WGQernJJFOEfT09ESdkgkGg3JH/shkiRwm7e0rDZP+lr446SrcyL2mZPOKfEXuxSZaHz1IcUsxSqewEolNcumKZaV1M/KOJLlWbDPX02e32xWvnM/mkQwW2+ox37UhFRmxRZHE6/XK/ValC8liuwGm8xuhtVwqtpnXmUuW12pyNhwOywcEjTirKoTFim1pLwsYevpC2styu90iGAzKV/rG3pFAij/VYX6/P6rPT+SXrjSdENG3HZNiUbs+epH2XpXWQ0nsOkmnbZRe2by1WqxcK7aZ6+lraWmJitHj8WT9Il4W2+ox3zMXr02OJW0biW7pl+pvhNZyqdhmXmdGbV4nytnI4dnsox0rUbFtE0IIRGhqakJNTQ1iBuc06abt+bTOVlRTUwMAaGxstOT8zYC5rh2r54vV41eD+W5ONpsNjY2NcDqdlpy/0ZjX5pSgfn7AdE+QJCIiIiLKFXlfbEuPTo39P1GuYa5TPmG+Uy5iXltT3hfb559/vuL/iXINc53yCfOdchHz2pqKjA7AaOzzRPmCuU75hPlOuYh5bU15f2SbiIiIiEgvLLaJiIiIiHRiimI7FAqhubkZDofD6FCSstlsUS9KDT+/aMx9Y+XiOpkZ8z038LOJxrzODXp+NqYotp988knMmzcPra2tRoeimhAiqu9Ub28vamtrYbPZUFtbi/b29qTzaGho0OQLDQQCaGhogMPhiJpff38/tm3bJr8XT2trqzytw+FAc3Nz2rFI83I4HIrfZ+znlu9yIfdDoRDq6urkBiqT/AGS55CW82I+Zlcu5HusZO14vPY5FYFAIKoIqK2tjXo/FArJcWS6Dar53eB2Ey0X8jqdGiYetbWHRM02kul2ZHhep/AEHF0hzlODzEYpznA4LD/GPBwOC5/PJ4DEjzaXniyV6Tp7PB5ht9tFS0tL1JOghBDy46sTLUd6UpT01CUprnSeHOXz+YTdbk/4qGBJOuueS0+QjGTl3A8Gg1FPbpRyP90nj6WSQ1rOy4z5qDfme2Jq4kzWjidqn1MR+fS82N+WcDgs7Ha7nNvBYFDY7XbhdrvTWpaa3w1Jut8lcuQJkrHLtGpep1PDJJJKDqnZRrTYjrKR15Z4XLuVE1UpIROtTzgcVv2lJ+JyuYTb7U75cezJ3sP/P+o3FdLjZyMLL+mHSOnxqWYsblh8JKYUp9Ij0tNdn1RzSMt5mTEf9cZ8TyxZnMnacbXtsxqJih6pMIpcjpTr8R7XrgaL7dSXadW8TrWGyWRZkdRsI1puR2piUjuOkkTFdkbdSLZt2xa3j8uqVavkYb29vejv7486zVVXVxf3huxK84vXjyYUCsnLcjgcGZ36SJfdblcc7nK5FIevXbsWS5YsyWiZdXV1AID6+nqUlJSkPR+PxwPgzHcJnDmVJM03FZ2dnQCAsrIyediYMWMAANu3b087PrNi7p8xbdq0qL/7+/sBAG63O+V5aZlD+ZaPemO+D5WoHdeqfQbOtMkOhwN1dXVyOx2pqakJAKKWc+GFFwIANm7cmNGycx3z+oxUaxgtqNlGtNyODJdCZa6ora1NAFA8ZeV2u+WjSC6XSwAQwWBQPurkcrnkcRGxJxEMBofsWUjTRA6TTpf5fL6oWOIdBZOmT/ZKRM044XA47imYtrY2+WibmnkpkY5atLS0yKcX7XZ73KMYyZYjHZ3p6uoSPp9PBIPBlGOSvl+lZSsdJU9n3c12ZJu5H62np0fOpV27diWcl5JUc0jLeZkxH/XGfE8/3xO146m2z8m0tLRExWy326Pa6Hhxpvv7ksr06S4DJjqyzbweKlENk4p4y1KzjWi9HSWLKdVxlOjejUT6gY08zC+dYoscJ15iqvlbaZh0+ix2nHT7qqmh5ktoa2uT+4pGCgaDUX1G0/1CY/tZS/1RpYI5nZil6dM9XZNqg2/G4iad+TP3z4j8IQHS67OtZa7kQj7qjfmeWLycSNaOp9o+qxEOh4Xf75c//8jlS/OO3cFlsa1+/szraPFqGK2WpWYb0WM7ShRTquMo0b3YlvZApL0zIc58WUp7Zz09PfKHmGmi2u32qB/4yJde1MzfbrcrJkPsxVmZNFSx00nfQWRjoHY5Ho9H+Hw+uXFJZyPLheImnfkz96PFKwgymT+LbX0w3xOLN/9k7Xiq7XOqvF5v1NmZrq4ued5Su53Jhe6SfCq2mdfR4tUwWi1LzTai13Zk6WJbiDNfTmQDoLRnJjUSu3bt0iRRU/1A4iV1KkmebByfz6dYZChdRatlsZ3OcCle4H979NJ3k2qhJDUaSstOZwdAiRmLbSGY+7GU1lGNVHNIy3mZMR/1xnxPPd/VtOPptMOpkE7xR5KOREptd7LuCGroWZQA5iq2hcjvvI4Ur4ZJRya1il7bkZ55rdsFkpGcTidaW1uxbds29Pb2YurUqVHvNzc3Y/HixVizZg0mTJig1WIBALt371Y1nhBC1StdgUAAX3zxBRYtWjTkPYfDgR//+MdxL5xIhXTRgnQxWqR4FzrEM2/ePAD/u7jm/PPPBwAsXrw4pflIy428YES62LKysjKleVkNcz9auuuoZQ7lcz7qLZ/zXU07rmX7rKSkpGTIhWtVVVVoaWmBEAKLFi3Czp074Xa7UV5envHy8kU+57UkUQ2jJTXbiN7bUbZpVmxXVVUBANavX4/Ozk7MmDEj6n2pqBs/frxWi4TX6wUAbNiwQf5CpCt7sy0UCuH999+PuotHIBCQHz6QaINIdeO48847AQBff/21PExaf6fTmdK8YpNWKrpTTeY5c+YAAPbs2SMP6+vri3ovV+V77seS4vH5fClNp2UO5XM+6i2f811NO65l+6ykv79fXoaS5uZmdHR0YNmyZRkvK5/kc15Ly01Uw2hJzTai93aUdSkcBk9K6qup1E9MOsXV09MTdQomGAxGXbkrXWUde9GH1C8NEaeBI6eLfGXy8IBkoHB6QbqiWCmWRFfzKs0r9qKAeKS+1dLnFduPTyKdcgSg2A9bOt0o9VWTPufIK37VxuT1euV+g1Z8iEgm88/X3Lfb7cLj8cjLlfr9x56C1TKH8iUf9cZ8T0xtTiiNp6Z9VpPHPp8vqi3u6elR/E2RLqB0uVxx+2mr3W6k+SX63ZCks91I05mtG4kQ+ZvXamsYLXNIzTai1XakNiZJunmdtYfaSJ3XlW77Jb3ndrtFMBiUr+yNvYuBtOyenh75y5e+bOkWOZG3PYq83Zg0Pz0pfQnSRqX0SnQLtHiNtMvlUnWrs8ininm93iHJEy+mWG1tbfI6uFyuIbfWSSUm6TZVyW7RY8biJpP552vux96WzOPxKF5Yo2UO5Us+6o35nlgmxbYQydtnNXkcuX1F3oZOaflerzdhwaF2u1H7uxE5bqrMWmzna16rrWG0zqFk24iaccyU15Z4gqRVpPslpCrV+wpng5YxmbG4sXrxpDctcl/LHMr1fNSb1ePXW6629UZvN9J0Ziy284HZ2nGtmCGvs3KBJGln27ZteOKJJ4wOI4oZYyJr0TKHmI+UC7Kdx9xuKFNmzCEzxhSryOgAKFp7ezvGjh2r+dXOmTBjTGQtWuYQ85FyQbbzmNsNZcqMOWTGmJSw2E6TdJsnodHt0iTSFdFmomVMqd7mkMwnndzXMoeYj5RNudLWc7uhSEa341qxSl6z2E6R1g1uvuHnZ125+N3l4jqRNpgb8fGzsS5+d/Hp+dmwzzYRERERkU5YbBMRERER6YTFNhERERGRTlhsExERERHpJO4FknfddVc24yBKauPGjXA6nbouo6mpCadOndJ1GZQbspGPemO+U66qqanBm2++aXQYlEc2btwY973C3/3ud7+LHHDeeedh//79vGKVTGfixImoqanBJZdcosv8hw0bhoGBAV3mTblH73zUG/OdjHL55ZejtrYWI0aM0GX+J0+exJgxY3SZN1E8EydOxK233orZs2fHvvW2TbCqJiIiIiLSwwPss01EREREpBMW20REREREOmGxTURERESkk/8D+vjoKJTVNnEAAAAASUVORK5CYII=" id="230" name="Google Shape;230;p31"/>
          <p:cNvSpPr/>
          <p:nvPr/>
        </p:nvSpPr>
        <p:spPr>
          <a:xfrm>
            <a:off x="2211737" y="3019766"/>
            <a:ext cx="1578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903382" y="4655186"/>
            <a:ext cx="383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1</a:t>
            </a:r>
            <a:endParaRPr sz="1200"/>
          </a:p>
        </p:txBody>
      </p:sp>
      <p:sp>
        <p:nvSpPr>
          <p:cNvPr id="232" name="Google Shape;232;p31"/>
          <p:cNvSpPr/>
          <p:nvPr/>
        </p:nvSpPr>
        <p:spPr>
          <a:xfrm>
            <a:off x="593625" y="3912225"/>
            <a:ext cx="1105500" cy="743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1699125" y="3912075"/>
            <a:ext cx="1105500" cy="743100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1880050" y="4655176"/>
            <a:ext cx="383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050"/>
                </a:solidFill>
              </a:rPr>
              <a:t>2</a:t>
            </a:r>
            <a:endParaRPr b="1" sz="16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3270254" y="3312361"/>
            <a:ext cx="383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4008204" y="4655186"/>
            <a:ext cx="383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A6CC"/>
                </a:solidFill>
              </a:rPr>
              <a:t>3</a:t>
            </a:r>
            <a:endParaRPr b="1" sz="1600">
              <a:solidFill>
                <a:srgbClr val="3FA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3756675" y="3872625"/>
            <a:ext cx="1105500" cy="743100"/>
          </a:xfrm>
          <a:prstGeom prst="rect">
            <a:avLst/>
          </a:prstGeom>
          <a:noFill/>
          <a:ln cap="flat" cmpd="sng" w="25400">
            <a:solidFill>
              <a:srgbClr val="3FA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457201" y="98138"/>
            <a:ext cx="7967700" cy="30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</a:t>
            </a:r>
            <a:r>
              <a:rPr lang="en"/>
              <a:t>Result Evaluation and Solution Consideration</a:t>
            </a:r>
            <a:r>
              <a:rPr lang="en"/>
              <a:t> 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457200" y="655979"/>
            <a:ext cx="8222400" cy="4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525"/>
                </a:solidFill>
              </a:rPr>
              <a:t>As Segment 1 has proven to be very interesting with a 100% no-response rate and large sample size, </a:t>
            </a:r>
            <a:r>
              <a:rPr b="1" lang="en" sz="1200">
                <a:solidFill>
                  <a:srgbClr val="252525"/>
                </a:solidFill>
              </a:rPr>
              <a:t>here are the evaluation and solution considerations (by looking at the issues) regarding this segment:</a:t>
            </a:r>
            <a:endParaRPr b="1" sz="1200"/>
          </a:p>
        </p:txBody>
      </p:sp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 b="0" l="18031" r="30419" t="0"/>
          <a:stretch/>
        </p:blipFill>
        <p:spPr>
          <a:xfrm>
            <a:off x="457200" y="1162075"/>
            <a:ext cx="1428751" cy="192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6160400" y="1196250"/>
            <a:ext cx="2103300" cy="330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Market Research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1990750" y="1637225"/>
            <a:ext cx="3467100" cy="1334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Young Female (</a:t>
            </a:r>
            <a:r>
              <a:rPr lang="en" sz="1200">
                <a:solidFill>
                  <a:srgbClr val="595959"/>
                </a:solidFill>
              </a:rPr>
              <a:t>Ages 14-24)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b="1" lang="en" sz="1200">
                <a:solidFill>
                  <a:srgbClr val="595959"/>
                </a:solidFill>
              </a:rPr>
              <a:t>High School to College Students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Low average monthly utilization (</a:t>
            </a:r>
            <a:r>
              <a:rPr b="1" lang="en" sz="1200">
                <a:solidFill>
                  <a:srgbClr val="595959"/>
                </a:solidFill>
              </a:rPr>
              <a:t>Have no income except from their parents</a:t>
            </a:r>
            <a:r>
              <a:rPr lang="en" sz="1200">
                <a:solidFill>
                  <a:srgbClr val="595959"/>
                </a:solidFill>
              </a:rPr>
              <a:t>)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b="1" lang="en" sz="1200">
                <a:solidFill>
                  <a:srgbClr val="595959"/>
                </a:solidFill>
              </a:rPr>
              <a:t>Might be interested in trending/hype products with affordable price</a:t>
            </a:r>
            <a:endParaRPr b="1" sz="1200">
              <a:solidFill>
                <a:srgbClr val="595959"/>
              </a:solidFill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2041900" y="1196250"/>
            <a:ext cx="2103300" cy="330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Persona: </a:t>
            </a:r>
            <a:r>
              <a:rPr b="1" lang="en" sz="1200"/>
              <a:t>“Teenage Girl”</a:t>
            </a:r>
            <a:endParaRPr b="1" sz="1200"/>
          </a:p>
        </p:txBody>
      </p:sp>
      <p:sp>
        <p:nvSpPr>
          <p:cNvPr id="248" name="Google Shape;248;p32"/>
          <p:cNvSpPr/>
          <p:nvPr/>
        </p:nvSpPr>
        <p:spPr>
          <a:xfrm>
            <a:off x="5457825" y="3996800"/>
            <a:ext cx="2802000" cy="751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Unaffordable/Unreasonable price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Promotion platform not suitable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Product not right for the target market</a:t>
            </a:r>
            <a:endParaRPr sz="1200"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700" y="1637224"/>
            <a:ext cx="2103327" cy="130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6160400" y="3514375"/>
            <a:ext cx="2103300" cy="368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What’s the issue (Gap)?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251" name="Google Shape;251;p32"/>
          <p:cNvSpPr/>
          <p:nvPr/>
        </p:nvSpPr>
        <p:spPr>
          <a:xfrm rot="5400000">
            <a:off x="7090875" y="3071250"/>
            <a:ext cx="399900" cy="2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5607313" y="2092112"/>
            <a:ext cx="399900" cy="2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 flipH="1">
            <a:off x="4679463" y="4243562"/>
            <a:ext cx="399900" cy="2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/>
        </p:nvSpPr>
        <p:spPr>
          <a:xfrm>
            <a:off x="2725425" y="4133450"/>
            <a:ext cx="1581300" cy="3684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Possible Solution</a:t>
            </a:r>
            <a:r>
              <a:rPr b="1" lang="en" sz="1200"/>
              <a:t>?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5">
            <a:alphaModFix/>
          </a:blip>
          <a:srcRect b="0" l="18034" r="22950" t="0"/>
          <a:stretch/>
        </p:blipFill>
        <p:spPr>
          <a:xfrm>
            <a:off x="1457325" y="3286050"/>
            <a:ext cx="1028700" cy="17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Beam_Deliver_jpn_170105">
  <a:themeElements>
    <a:clrScheme name="ABeam_Deliver 1">
      <a:dk1>
        <a:srgbClr val="000000"/>
      </a:dk1>
      <a:lt1>
        <a:srgbClr val="FFFFFF"/>
      </a:lt1>
      <a:dk2>
        <a:srgbClr val="000000"/>
      </a:dk2>
      <a:lt2>
        <a:srgbClr val="363636"/>
      </a:lt2>
      <a:accent1>
        <a:srgbClr val="D9E5EC"/>
      </a:accent1>
      <a:accent2>
        <a:srgbClr val="3FA6CC"/>
      </a:accent2>
      <a:accent3>
        <a:srgbClr val="FFFFFF"/>
      </a:accent3>
      <a:accent4>
        <a:srgbClr val="000000"/>
      </a:accent4>
      <a:accent5>
        <a:srgbClr val="E9F0F4"/>
      </a:accent5>
      <a:accent6>
        <a:srgbClr val="3896B9"/>
      </a:accent6>
      <a:hlink>
        <a:srgbClr val="4589AF"/>
      </a:hlink>
      <a:folHlink>
        <a:srgbClr val="8FB5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